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9" r:id="rId3"/>
    <p:sldId id="269" r:id="rId4"/>
    <p:sldId id="258" r:id="rId5"/>
    <p:sldId id="260" r:id="rId6"/>
    <p:sldId id="261" r:id="rId7"/>
    <p:sldId id="291" r:id="rId8"/>
    <p:sldId id="268" r:id="rId9"/>
    <p:sldId id="271" r:id="rId10"/>
    <p:sldId id="292" r:id="rId11"/>
    <p:sldId id="293" r:id="rId12"/>
    <p:sldId id="279" r:id="rId13"/>
    <p:sldId id="280" r:id="rId14"/>
    <p:sldId id="281" r:id="rId15"/>
    <p:sldId id="282" r:id="rId16"/>
    <p:sldId id="294" r:id="rId17"/>
    <p:sldId id="295" r:id="rId18"/>
    <p:sldId id="283" r:id="rId19"/>
    <p:sldId id="284" r:id="rId20"/>
    <p:sldId id="285" r:id="rId21"/>
    <p:sldId id="296" r:id="rId22"/>
    <p:sldId id="278" r:id="rId23"/>
    <p:sldId id="298" r:id="rId24"/>
    <p:sldId id="299" r:id="rId25"/>
    <p:sldId id="270" r:id="rId26"/>
    <p:sldId id="286" r:id="rId27"/>
    <p:sldId id="287" r:id="rId28"/>
    <p:sldId id="288" r:id="rId29"/>
    <p:sldId id="289" r:id="rId30"/>
    <p:sldId id="290" r:id="rId31"/>
    <p:sldId id="297" r:id="rId32"/>
  </p:sldIdLst>
  <p:sldSz cx="9144000" cy="5143500" type="screen16x9"/>
  <p:notesSz cx="6858000" cy="9144000"/>
  <p:embeddedFontLst>
    <p:embeddedFont>
      <p:font typeface="Michroma" panose="020B0604020202020204" charset="0"/>
      <p:regular r:id="rId35"/>
    </p:embeddedFont>
    <p:embeddedFont>
      <p:font typeface="Nunito Light" pitchFamily="2" charset="0"/>
      <p:regular r:id="rId36"/>
      <p:italic r:id="rId37"/>
    </p:embeddedFont>
    <p:embeddedFont>
      <p:font typeface="Open Sans" panose="020B0606030504020204" pitchFamily="34" charset="0"/>
      <p:regular r:id="rId38"/>
      <p:bold r:id="rId39"/>
      <p:italic r:id="rId40"/>
      <p:boldItalic r:id="rId41"/>
    </p:embeddedFont>
    <p:embeddedFont>
      <p:font typeface="Segoe UI" panose="020B0502040204020203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83">
          <p15:clr>
            <a:srgbClr val="747775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355D27C-90F0-4156-95B5-F65E45A63178}">
  <a:tblStyle styleId="{D355D27C-90F0-4156-95B5-F65E45A631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7A29B8-B299-4A32-B1DC-7C2280F6448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3983" autoAdjust="0"/>
  </p:normalViewPr>
  <p:slideViewPr>
    <p:cSldViewPr snapToGrid="0">
      <p:cViewPr varScale="1">
        <p:scale>
          <a:sx n="107" d="100"/>
          <a:sy n="107" d="100"/>
        </p:scale>
        <p:origin x="1734" y="90"/>
      </p:cViewPr>
      <p:guideLst>
        <p:guide orient="horz" pos="58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2AC50B6-DB17-260E-BDBE-5DDF76A622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CE234B-3BD6-BE5D-A34E-5E5C8CDE24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5AE0DC-A963-4F6C-B3E6-C5488A4E6032}" type="datetime1">
              <a:rPr lang="pt-PT" smtClean="0"/>
              <a:t>25/04/2024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30457C-9947-0FD8-5EBB-A175A3A082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183AA5-C1B3-7734-4786-692DB75A13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C29A0C-1386-42E2-BBF2-F932706F560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92254992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7ed15347c3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7ed15347c3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68286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80b07eb81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80b07eb81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7305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7ed15347c3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7ed15347c3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82945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80b07eb81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80b07eb81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78516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80b07eb81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80b07eb81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95838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0" i="0" dirty="0">
                <a:solidFill>
                  <a:srgbClr val="E3E3E3"/>
                </a:solidFill>
                <a:effectLst/>
                <a:latin typeface="Google Sans"/>
              </a:rPr>
              <a:t>Um dos modelos de destaque nesse campo é o </a:t>
            </a:r>
            <a:r>
              <a:rPr lang="pt-PT" b="1" i="0" dirty="0">
                <a:solidFill>
                  <a:srgbClr val="E3E3E3"/>
                </a:solidFill>
                <a:effectLst/>
                <a:latin typeface="Google Sans"/>
              </a:rPr>
              <a:t>REINVENT</a:t>
            </a:r>
            <a:r>
              <a:rPr lang="pt-PT" b="0" i="0" dirty="0">
                <a:solidFill>
                  <a:srgbClr val="E3E3E3"/>
                </a:solidFill>
                <a:effectLst/>
                <a:latin typeface="Google Sans"/>
              </a:rPr>
              <a:t>. Treinado com estruturas moleculares específicas, o REINVENT funciona como um agente que, a cada episódio, gera um caractere da molécula em formato de texto. Ao longo do processo, ele recebe recompensas com base na molécula formada, guiando-o na busca por compostos com as propriedades desejadas.</a:t>
            </a:r>
          </a:p>
          <a:p>
            <a:endParaRPr lang="pt-PT" b="0" i="0" dirty="0">
              <a:solidFill>
                <a:srgbClr val="E3E3E3"/>
              </a:solidFill>
              <a:effectLst/>
              <a:latin typeface="Google Sans"/>
            </a:endParaRPr>
          </a:p>
          <a:p>
            <a:r>
              <a:rPr lang="pt-PT" b="0" i="0" dirty="0">
                <a:solidFill>
                  <a:srgbClr val="E3E3E3"/>
                </a:solidFill>
                <a:effectLst/>
                <a:latin typeface="Google Sans"/>
              </a:rPr>
              <a:t>Em um estudo recente, o REINVENT foi desafiado a criar compostos </a:t>
            </a:r>
            <a:r>
              <a:rPr lang="pt-PT" b="0" i="0" dirty="0" err="1">
                <a:solidFill>
                  <a:srgbClr val="E3E3E3"/>
                </a:solidFill>
                <a:effectLst/>
                <a:latin typeface="Google Sans"/>
              </a:rPr>
              <a:t>ativos</a:t>
            </a:r>
            <a:r>
              <a:rPr lang="pt-PT" b="0" i="0" dirty="0">
                <a:solidFill>
                  <a:srgbClr val="E3E3E3"/>
                </a:solidFill>
                <a:effectLst/>
                <a:latin typeface="Google Sans"/>
              </a:rPr>
              <a:t> para receptores de dopamina. O modelo superou as expectativas, gerando moléculas quimicamente válidas que não apenas eram novas, mas também já haviam demonstrado </a:t>
            </a:r>
            <a:r>
              <a:rPr lang="pt-PT" b="0" i="0" dirty="0" err="1">
                <a:solidFill>
                  <a:srgbClr val="E3E3E3"/>
                </a:solidFill>
                <a:effectLst/>
                <a:latin typeface="Google Sans"/>
              </a:rPr>
              <a:t>atividade</a:t>
            </a:r>
            <a:r>
              <a:rPr lang="pt-PT" b="0" i="0" dirty="0">
                <a:solidFill>
                  <a:srgbClr val="E3E3E3"/>
                </a:solidFill>
                <a:effectLst/>
                <a:latin typeface="Google Sans"/>
              </a:rPr>
              <a:t> com o receptor em questão.</a:t>
            </a:r>
            <a:endParaRPr lang="pt-PT" dirty="0"/>
          </a:p>
          <a:p>
            <a:pPr marL="15875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147802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Algoritmos de aprendizado por reforço, como os usados pelo </a:t>
            </a:r>
            <a:r>
              <a:rPr lang="pt-PT" sz="11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AlphaGo</a:t>
            </a:r>
            <a:r>
              <a:rPr lang="pt-PT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aprendem a melhorar suas estratégias ao interagir com o ambiente do jogo e receber feedback positivo ou negativo em relação às suas </a:t>
            </a:r>
            <a:r>
              <a:rPr lang="pt-PT" sz="11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ações</a:t>
            </a:r>
            <a:r>
              <a:rPr lang="pt-PT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Com o tempo, esses algoritmos refinam suas habilidades e desenvolvem estratégias cada vez mais sofisticadas, muitas vezes superando até mesmo os melhores jogadores humanos.</a:t>
            </a:r>
          </a:p>
          <a:p>
            <a:endParaRPr lang="pt-PT" dirty="0"/>
          </a:p>
          <a:p>
            <a:pPr marL="15875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5470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7ed15347c3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7ed15347c3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7ed15347c3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7ed15347c3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80b07eb81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80b07eb81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7ed15347c3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7ed15347c3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7ed15347c3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7ed15347c3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0379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80b07eb81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80b07eb81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0845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7ed15347c3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7ed15347c3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3297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80b07eb81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80b07eb81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5523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25" y="0"/>
            <a:ext cx="9144001" cy="5159000"/>
            <a:chOff x="125" y="0"/>
            <a:chExt cx="9144001" cy="5159000"/>
          </a:xfrm>
        </p:grpSpPr>
        <p:pic>
          <p:nvPicPr>
            <p:cNvPr id="10" name="Google Shape;10;p2"/>
            <p:cNvPicPr preferRelativeResize="0"/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12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 rotWithShape="1">
            <a:blip r:embed="rId3">
              <a:alphaModFix amt="70000"/>
            </a:blip>
            <a:srcRect l="-104" r="5469"/>
            <a:stretch/>
          </p:blipFill>
          <p:spPr>
            <a:xfrm>
              <a:off x="3708576" y="15500"/>
              <a:ext cx="543555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3225" y="787400"/>
            <a:ext cx="5331900" cy="272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900" b="1">
                <a:latin typeface="Michroma"/>
                <a:ea typeface="Michroma"/>
                <a:cs typeface="Michroma"/>
                <a:sym typeface="Michrom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13225" y="3545325"/>
            <a:ext cx="5331900" cy="4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6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5"/>
          <p:cNvPicPr preferRelativeResize="0"/>
          <p:nvPr/>
        </p:nvPicPr>
        <p:blipFill rotWithShape="1">
          <a:blip r:embed="rId2">
            <a:alphaModFix amt="70000"/>
          </a:blip>
          <a:srcRect r="437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>
            <a:off x="720000" y="470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21"/>
          <p:cNvGrpSpPr/>
          <p:nvPr/>
        </p:nvGrpSpPr>
        <p:grpSpPr>
          <a:xfrm>
            <a:off x="0" y="0"/>
            <a:ext cx="9144000" cy="5143511"/>
            <a:chOff x="0" y="0"/>
            <a:chExt cx="9144000" cy="5143511"/>
          </a:xfrm>
        </p:grpSpPr>
        <p:pic>
          <p:nvPicPr>
            <p:cNvPr id="155" name="Google Shape;155;p21"/>
            <p:cNvPicPr preferRelativeResize="0"/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 rot="10800000" flipH="1">
              <a:off x="0" y="11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21"/>
            <p:cNvPicPr preferRelativeResize="0"/>
            <p:nvPr/>
          </p:nvPicPr>
          <p:blipFill rotWithShape="1">
            <a:blip r:embed="rId3">
              <a:alphaModFix amt="70000"/>
            </a:blip>
            <a:srcRect l="6188" t="-4659" r="39193" b="44613"/>
            <a:stretch/>
          </p:blipFill>
          <p:spPr>
            <a:xfrm>
              <a:off x="5550586" y="1591375"/>
              <a:ext cx="3592677" cy="3537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21"/>
            <p:cNvPicPr preferRelativeResize="0"/>
            <p:nvPr/>
          </p:nvPicPr>
          <p:blipFill rotWithShape="1">
            <a:blip r:embed="rId3">
              <a:alphaModFix amt="70000"/>
            </a:blip>
            <a:srcRect l="6188" t="-4659" r="39193" b="44613"/>
            <a:stretch/>
          </p:blipFill>
          <p:spPr>
            <a:xfrm rot="10800000">
              <a:off x="11" y="0"/>
              <a:ext cx="3592677" cy="3537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22"/>
          <p:cNvGrpSpPr/>
          <p:nvPr/>
        </p:nvGrpSpPr>
        <p:grpSpPr>
          <a:xfrm>
            <a:off x="-1" y="-19050"/>
            <a:ext cx="9144001" cy="5162551"/>
            <a:chOff x="-1" y="-19050"/>
            <a:chExt cx="9144001" cy="5162551"/>
          </a:xfrm>
        </p:grpSpPr>
        <p:pic>
          <p:nvPicPr>
            <p:cNvPr id="160" name="Google Shape;160;p22"/>
            <p:cNvPicPr preferRelativeResize="0"/>
            <p:nvPr/>
          </p:nvPicPr>
          <p:blipFill rotWithShape="1">
            <a:blip r:embed="rId2">
              <a:alphaModFix amt="70000"/>
            </a:blip>
            <a:srcRect r="3567"/>
            <a:stretch/>
          </p:blipFill>
          <p:spPr>
            <a:xfrm rot="5400000" flipH="1">
              <a:off x="1995487" y="-2014536"/>
              <a:ext cx="5153026" cy="9144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22"/>
            <p:cNvPicPr preferRelativeResize="0"/>
            <p:nvPr/>
          </p:nvPicPr>
          <p:blipFill rotWithShape="1">
            <a:blip r:embed="rId3">
              <a:alphaModFix amt="60000"/>
            </a:blip>
            <a:srcRect l="5750" r="26836"/>
            <a:stretch/>
          </p:blipFill>
          <p:spPr>
            <a:xfrm rot="5400000" flipH="1">
              <a:off x="1990724" y="-866774"/>
              <a:ext cx="5162551" cy="6858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3"/>
          <p:cNvGrpSpPr/>
          <p:nvPr/>
        </p:nvGrpSpPr>
        <p:grpSpPr>
          <a:xfrm>
            <a:off x="1" y="-1"/>
            <a:ext cx="9144124" cy="5143501"/>
            <a:chOff x="1" y="-1"/>
            <a:chExt cx="9144124" cy="5143501"/>
          </a:xfrm>
        </p:grpSpPr>
        <p:pic>
          <p:nvPicPr>
            <p:cNvPr id="16" name="Google Shape;16;p3"/>
            <p:cNvPicPr preferRelativeResize="0"/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 flipH="1">
              <a:off x="12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3"/>
            <p:cNvPicPr preferRelativeResize="0"/>
            <p:nvPr/>
          </p:nvPicPr>
          <p:blipFill rotWithShape="1">
            <a:blip r:embed="rId3">
              <a:alphaModFix amt="70000"/>
            </a:blip>
            <a:srcRect l="-8940" t="-357" r="8940" b="6266"/>
            <a:stretch/>
          </p:blipFill>
          <p:spPr>
            <a:xfrm rot="5400000" flipH="1">
              <a:off x="-403175" y="403175"/>
              <a:ext cx="5124451" cy="43180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047175" y="2739888"/>
            <a:ext cx="438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4047175" y="1561813"/>
            <a:ext cx="1977000" cy="110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5"/>
          <p:cNvGrpSpPr/>
          <p:nvPr/>
        </p:nvGrpSpPr>
        <p:grpSpPr>
          <a:xfrm>
            <a:off x="0" y="-12702"/>
            <a:ext cx="9144000" cy="5156202"/>
            <a:chOff x="0" y="-12702"/>
            <a:chExt cx="9144000" cy="5156202"/>
          </a:xfrm>
        </p:grpSpPr>
        <p:pic>
          <p:nvPicPr>
            <p:cNvPr id="29" name="Google Shape;29;p5"/>
            <p:cNvPicPr preferRelativeResize="0"/>
            <p:nvPr/>
          </p:nvPicPr>
          <p:blipFill rotWithShape="1">
            <a:blip r:embed="rId2">
              <a:alphaModFix amt="70000"/>
            </a:blip>
            <a:srcRect r="1469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p5"/>
            <p:cNvPicPr preferRelativeResize="0"/>
            <p:nvPr/>
          </p:nvPicPr>
          <p:blipFill rotWithShape="1">
            <a:blip r:embed="rId3">
              <a:alphaModFix/>
            </a:blip>
            <a:srcRect l="6188" t="-4659" r="39193" b="44613"/>
            <a:stretch/>
          </p:blipFill>
          <p:spPr>
            <a:xfrm rot="-5400000">
              <a:off x="5579161" y="15136"/>
              <a:ext cx="3592677" cy="3537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4232674" y="2635449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720000" y="2635449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720000" y="2274001"/>
            <a:ext cx="2505600" cy="43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sz="16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sz="1800" b="1">
                <a:latin typeface="Michroma"/>
                <a:ea typeface="Michroma"/>
                <a:cs typeface="Michroma"/>
                <a:sym typeface="Michrom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sz="1800" b="1">
                <a:latin typeface="Michroma"/>
                <a:ea typeface="Michroma"/>
                <a:cs typeface="Michroma"/>
                <a:sym typeface="Michrom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sz="1800" b="1">
                <a:latin typeface="Michroma"/>
                <a:ea typeface="Michroma"/>
                <a:cs typeface="Michroma"/>
                <a:sym typeface="Michrom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sz="1800" b="1">
                <a:latin typeface="Michroma"/>
                <a:ea typeface="Michroma"/>
                <a:cs typeface="Michroma"/>
                <a:sym typeface="Michrom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sz="1800" b="1">
                <a:latin typeface="Michroma"/>
                <a:ea typeface="Michroma"/>
                <a:cs typeface="Michroma"/>
                <a:sym typeface="Michrom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sz="1800" b="1">
                <a:latin typeface="Michroma"/>
                <a:ea typeface="Michroma"/>
                <a:cs typeface="Michroma"/>
                <a:sym typeface="Michrom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sz="1800" b="1">
                <a:latin typeface="Michroma"/>
                <a:ea typeface="Michroma"/>
                <a:cs typeface="Michroma"/>
                <a:sym typeface="Michrom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sz="18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4232675" y="2274001"/>
            <a:ext cx="2505600" cy="43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sz="16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sz="1800" b="1">
                <a:latin typeface="Michroma"/>
                <a:ea typeface="Michroma"/>
                <a:cs typeface="Michroma"/>
                <a:sym typeface="Michrom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sz="1800" b="1">
                <a:latin typeface="Michroma"/>
                <a:ea typeface="Michroma"/>
                <a:cs typeface="Michroma"/>
                <a:sym typeface="Michrom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sz="1800" b="1">
                <a:latin typeface="Michroma"/>
                <a:ea typeface="Michroma"/>
                <a:cs typeface="Michroma"/>
                <a:sym typeface="Michrom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sz="1800" b="1">
                <a:latin typeface="Michroma"/>
                <a:ea typeface="Michroma"/>
                <a:cs typeface="Michroma"/>
                <a:sym typeface="Michrom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sz="1800" b="1">
                <a:latin typeface="Michroma"/>
                <a:ea typeface="Michroma"/>
                <a:cs typeface="Michroma"/>
                <a:sym typeface="Michrom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sz="1800" b="1">
                <a:latin typeface="Michroma"/>
                <a:ea typeface="Michroma"/>
                <a:cs typeface="Michroma"/>
                <a:sym typeface="Michrom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sz="1800" b="1">
                <a:latin typeface="Michroma"/>
                <a:ea typeface="Michroma"/>
                <a:cs typeface="Michroma"/>
                <a:sym typeface="Michrom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sz="18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720000" y="470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7"/>
          <p:cNvGrpSpPr/>
          <p:nvPr/>
        </p:nvGrpSpPr>
        <p:grpSpPr>
          <a:xfrm>
            <a:off x="0" y="-12698"/>
            <a:ext cx="9144000" cy="5156198"/>
            <a:chOff x="0" y="-12698"/>
            <a:chExt cx="9144000" cy="5156198"/>
          </a:xfrm>
        </p:grpSpPr>
        <p:pic>
          <p:nvPicPr>
            <p:cNvPr id="43" name="Google Shape;43;p7"/>
            <p:cNvPicPr preferRelativeResize="0"/>
            <p:nvPr/>
          </p:nvPicPr>
          <p:blipFill rotWithShape="1">
            <a:blip r:embed="rId2">
              <a:alphaModFix amt="70000"/>
            </a:blip>
            <a:srcRect r="14690"/>
            <a:stretch/>
          </p:blipFill>
          <p:spPr>
            <a:xfrm flipH="1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Google Shape;44;p7"/>
            <p:cNvPicPr preferRelativeResize="0"/>
            <p:nvPr/>
          </p:nvPicPr>
          <p:blipFill rotWithShape="1">
            <a:blip r:embed="rId3">
              <a:alphaModFix amt="80000"/>
            </a:blip>
            <a:srcRect l="4533" t="10932" r="43480" b="3326"/>
            <a:stretch/>
          </p:blipFill>
          <p:spPr>
            <a:xfrm rot="10800000">
              <a:off x="2" y="-12698"/>
              <a:ext cx="3492499" cy="51561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 flipH="1">
            <a:off x="4749300" y="673100"/>
            <a:ext cx="3681600" cy="105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1"/>
          </p:nvPr>
        </p:nvSpPr>
        <p:spPr>
          <a:xfrm flipH="1">
            <a:off x="4749300" y="1866025"/>
            <a:ext cx="3681600" cy="25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>
            <a:spLocks noGrp="1"/>
          </p:cNvSpPr>
          <p:nvPr>
            <p:ph type="pic" idx="2"/>
          </p:nvPr>
        </p:nvSpPr>
        <p:spPr>
          <a:xfrm>
            <a:off x="713225" y="794525"/>
            <a:ext cx="3551700" cy="35544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8"/>
          <p:cNvGrpSpPr/>
          <p:nvPr/>
        </p:nvGrpSpPr>
        <p:grpSpPr>
          <a:xfrm>
            <a:off x="0" y="-6348"/>
            <a:ext cx="9144002" cy="5156198"/>
            <a:chOff x="0" y="-6348"/>
            <a:chExt cx="9144002" cy="5156198"/>
          </a:xfrm>
        </p:grpSpPr>
        <p:pic>
          <p:nvPicPr>
            <p:cNvPr id="50" name="Google Shape;50;p8"/>
            <p:cNvPicPr preferRelativeResize="0"/>
            <p:nvPr/>
          </p:nvPicPr>
          <p:blipFill rotWithShape="1">
            <a:blip r:embed="rId2">
              <a:alphaModFix amt="70000"/>
            </a:blip>
            <a:srcRect r="1469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8"/>
            <p:cNvPicPr preferRelativeResize="0"/>
            <p:nvPr/>
          </p:nvPicPr>
          <p:blipFill rotWithShape="1">
            <a:blip r:embed="rId3">
              <a:alphaModFix amt="80000"/>
            </a:blip>
            <a:srcRect l="101" t="10932" r="55946" b="3326"/>
            <a:stretch/>
          </p:blipFill>
          <p:spPr>
            <a:xfrm rot="10800000" flipH="1">
              <a:off x="6191250" y="-6348"/>
              <a:ext cx="2952752" cy="51561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713225" y="1177650"/>
            <a:ext cx="6144900" cy="27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9"/>
          <p:cNvGrpSpPr/>
          <p:nvPr/>
        </p:nvGrpSpPr>
        <p:grpSpPr>
          <a:xfrm>
            <a:off x="0" y="-12702"/>
            <a:ext cx="9144000" cy="5156202"/>
            <a:chOff x="0" y="-12702"/>
            <a:chExt cx="9144000" cy="5156202"/>
          </a:xfrm>
        </p:grpSpPr>
        <p:pic>
          <p:nvPicPr>
            <p:cNvPr id="55" name="Google Shape;55;p9"/>
            <p:cNvPicPr preferRelativeResize="0"/>
            <p:nvPr/>
          </p:nvPicPr>
          <p:blipFill rotWithShape="1">
            <a:blip r:embed="rId2">
              <a:alphaModFix amt="70000"/>
            </a:blip>
            <a:srcRect r="14690"/>
            <a:stretch/>
          </p:blipFill>
          <p:spPr>
            <a:xfrm flipH="1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9"/>
            <p:cNvPicPr preferRelativeResize="0"/>
            <p:nvPr/>
          </p:nvPicPr>
          <p:blipFill rotWithShape="1">
            <a:blip r:embed="rId3">
              <a:alphaModFix/>
            </a:blip>
            <a:srcRect l="6188" t="6959" r="39193" b="32995"/>
            <a:stretch/>
          </p:blipFill>
          <p:spPr>
            <a:xfrm rot="5400000" flipH="1">
              <a:off x="-27838" y="15136"/>
              <a:ext cx="3592677" cy="3537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4304100" y="11692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1"/>
          </p:nvPr>
        </p:nvSpPr>
        <p:spPr>
          <a:xfrm>
            <a:off x="4304100" y="27391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720000" y="470425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3"/>
          <p:cNvGrpSpPr/>
          <p:nvPr/>
        </p:nvGrpSpPr>
        <p:grpSpPr>
          <a:xfrm>
            <a:off x="0" y="-12698"/>
            <a:ext cx="9144000" cy="5156198"/>
            <a:chOff x="0" y="-12698"/>
            <a:chExt cx="9144000" cy="5156198"/>
          </a:xfrm>
        </p:grpSpPr>
        <p:pic>
          <p:nvPicPr>
            <p:cNvPr id="71" name="Google Shape;71;p13"/>
            <p:cNvPicPr preferRelativeResize="0"/>
            <p:nvPr/>
          </p:nvPicPr>
          <p:blipFill rotWithShape="1">
            <a:blip r:embed="rId2">
              <a:alphaModFix amt="70000"/>
            </a:blip>
            <a:srcRect r="1469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13"/>
            <p:cNvPicPr preferRelativeResize="0"/>
            <p:nvPr/>
          </p:nvPicPr>
          <p:blipFill rotWithShape="1">
            <a:blip r:embed="rId3">
              <a:alphaModFix amt="80000"/>
            </a:blip>
            <a:srcRect l="4533" t="10932" r="43480" b="3326"/>
            <a:stretch/>
          </p:blipFill>
          <p:spPr>
            <a:xfrm rot="10800000" flipH="1">
              <a:off x="5651500" y="-12698"/>
              <a:ext cx="3492499" cy="51561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" name="Google Shape;73;p13"/>
          <p:cNvSpPr txBox="1">
            <a:spLocks noGrp="1"/>
          </p:cNvSpPr>
          <p:nvPr>
            <p:ph type="title"/>
          </p:nvPr>
        </p:nvSpPr>
        <p:spPr>
          <a:xfrm>
            <a:off x="720000" y="470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4" y="1511300"/>
            <a:ext cx="1299300" cy="50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4" y="3097107"/>
            <a:ext cx="1299300" cy="50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4" hasCustomPrompt="1"/>
          </p:nvPr>
        </p:nvSpPr>
        <p:spPr>
          <a:xfrm>
            <a:off x="3188400" y="1511309"/>
            <a:ext cx="1296900" cy="50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5" hasCustomPrompt="1"/>
          </p:nvPr>
        </p:nvSpPr>
        <p:spPr>
          <a:xfrm>
            <a:off x="3188400" y="3097101"/>
            <a:ext cx="1296900" cy="50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6" hasCustomPrompt="1"/>
          </p:nvPr>
        </p:nvSpPr>
        <p:spPr>
          <a:xfrm>
            <a:off x="5654396" y="1511309"/>
            <a:ext cx="1296900" cy="50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7" hasCustomPrompt="1"/>
          </p:nvPr>
        </p:nvSpPr>
        <p:spPr>
          <a:xfrm>
            <a:off x="5654396" y="3097101"/>
            <a:ext cx="1296900" cy="50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"/>
          </p:nvPr>
        </p:nvSpPr>
        <p:spPr>
          <a:xfrm>
            <a:off x="720004" y="2001376"/>
            <a:ext cx="2239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6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8"/>
          </p:nvPr>
        </p:nvSpPr>
        <p:spPr>
          <a:xfrm>
            <a:off x="3188400" y="2001376"/>
            <a:ext cx="2239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6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9"/>
          </p:nvPr>
        </p:nvSpPr>
        <p:spPr>
          <a:xfrm>
            <a:off x="5654396" y="2001376"/>
            <a:ext cx="2239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6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3"/>
          </p:nvPr>
        </p:nvSpPr>
        <p:spPr>
          <a:xfrm>
            <a:off x="720004" y="3587250"/>
            <a:ext cx="2239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6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4"/>
          </p:nvPr>
        </p:nvSpPr>
        <p:spPr>
          <a:xfrm>
            <a:off x="3188400" y="3587250"/>
            <a:ext cx="2239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6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5"/>
          </p:nvPr>
        </p:nvSpPr>
        <p:spPr>
          <a:xfrm>
            <a:off x="5654396" y="3587250"/>
            <a:ext cx="2239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6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ichroma"/>
              <a:buNone/>
              <a:defRPr sz="29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1" r:id="rId10"/>
    <p:sldLayoutId id="2147483667" r:id="rId11"/>
    <p:sldLayoutId id="2147483668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49">
          <p15:clr>
            <a:srgbClr val="E46962"/>
          </p15:clr>
        </p15:guide>
        <p15:guide id="4" orient="horz" pos="340">
          <p15:clr>
            <a:srgbClr val="E46962"/>
          </p15:clr>
        </p15:guide>
        <p15:guide id="5" orient="horz" pos="2895">
          <p15:clr>
            <a:srgbClr val="E46962"/>
          </p15:clr>
        </p15:guide>
        <p15:guide id="6" pos="5311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>
            <a:spLocks noGrp="1"/>
          </p:cNvSpPr>
          <p:nvPr>
            <p:ph type="ctrTitle"/>
          </p:nvPr>
        </p:nvSpPr>
        <p:spPr>
          <a:xfrm>
            <a:off x="713225" y="787400"/>
            <a:ext cx="5331900" cy="272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Aprendizado por</a:t>
            </a:r>
            <a:br>
              <a:rPr lang="en" dirty="0"/>
            </a:br>
            <a:r>
              <a:rPr lang="en" dirty="0"/>
              <a:t>Reforço</a:t>
            </a:r>
            <a:endParaRPr dirty="0"/>
          </a:p>
        </p:txBody>
      </p:sp>
      <p:sp>
        <p:nvSpPr>
          <p:cNvPr id="173" name="Google Shape;173;p26"/>
          <p:cNvSpPr txBox="1">
            <a:spLocks noGrp="1"/>
          </p:cNvSpPr>
          <p:nvPr>
            <p:ph type="subTitle" idx="1"/>
          </p:nvPr>
        </p:nvSpPr>
        <p:spPr>
          <a:xfrm>
            <a:off x="713225" y="3545325"/>
            <a:ext cx="5331900" cy="4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Inteligência Artificial II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Docente</a:t>
            </a:r>
            <a:r>
              <a:rPr lang="en" dirty="0"/>
              <a:t>: Rúben Manhiça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84187B-BCF3-BE31-4513-3223E90A6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23" y="1889872"/>
            <a:ext cx="963152" cy="1363756"/>
          </a:xfrm>
          <a:prstGeom prst="rect">
            <a:avLst/>
          </a:prstGeom>
          <a:effectLst>
            <a:softEdge rad="31750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>
            <a:spLocks noGrp="1"/>
          </p:cNvSpPr>
          <p:nvPr>
            <p:ph type="title"/>
          </p:nvPr>
        </p:nvSpPr>
        <p:spPr>
          <a:xfrm>
            <a:off x="720000" y="470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Tabela de Tópicos</a:t>
            </a:r>
            <a:endParaRPr dirty="0"/>
          </a:p>
        </p:txBody>
      </p:sp>
      <p:sp>
        <p:nvSpPr>
          <p:cNvPr id="188" name="Google Shape;188;p28"/>
          <p:cNvSpPr txBox="1">
            <a:spLocks noGrp="1"/>
          </p:cNvSpPr>
          <p:nvPr>
            <p:ph type="title" idx="2"/>
          </p:nvPr>
        </p:nvSpPr>
        <p:spPr>
          <a:xfrm>
            <a:off x="720004" y="1511300"/>
            <a:ext cx="1299300" cy="5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title" idx="3"/>
          </p:nvPr>
        </p:nvSpPr>
        <p:spPr>
          <a:xfrm>
            <a:off x="720004" y="3097107"/>
            <a:ext cx="1299300" cy="5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title" idx="4"/>
          </p:nvPr>
        </p:nvSpPr>
        <p:spPr>
          <a:xfrm>
            <a:off x="3188400" y="1511309"/>
            <a:ext cx="1296900" cy="5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91" name="Google Shape;191;p28"/>
          <p:cNvSpPr txBox="1">
            <a:spLocks noGrp="1"/>
          </p:cNvSpPr>
          <p:nvPr>
            <p:ph type="title" idx="5"/>
          </p:nvPr>
        </p:nvSpPr>
        <p:spPr>
          <a:xfrm>
            <a:off x="3188400" y="3097101"/>
            <a:ext cx="1296900" cy="5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title" idx="6"/>
          </p:nvPr>
        </p:nvSpPr>
        <p:spPr>
          <a:xfrm>
            <a:off x="5654396" y="1511309"/>
            <a:ext cx="1296900" cy="5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title" idx="7"/>
          </p:nvPr>
        </p:nvSpPr>
        <p:spPr>
          <a:xfrm>
            <a:off x="5654396" y="3097101"/>
            <a:ext cx="1296900" cy="5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94" name="Google Shape;194;p28"/>
          <p:cNvSpPr txBox="1">
            <a:spLocks noGrp="1"/>
          </p:cNvSpPr>
          <p:nvPr>
            <p:ph type="subTitle" idx="1"/>
          </p:nvPr>
        </p:nvSpPr>
        <p:spPr>
          <a:xfrm>
            <a:off x="720004" y="2001376"/>
            <a:ext cx="2239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Objectivos</a:t>
            </a:r>
            <a:endParaRPr dirty="0"/>
          </a:p>
        </p:txBody>
      </p:sp>
      <p:sp>
        <p:nvSpPr>
          <p:cNvPr id="195" name="Google Shape;195;p28"/>
          <p:cNvSpPr txBox="1">
            <a:spLocks noGrp="1"/>
          </p:cNvSpPr>
          <p:nvPr>
            <p:ph type="subTitle" idx="8"/>
          </p:nvPr>
        </p:nvSpPr>
        <p:spPr>
          <a:xfrm>
            <a:off x="3188400" y="2001376"/>
            <a:ext cx="2239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Aprendizagem por Reforço</a:t>
            </a:r>
            <a:endParaRPr dirty="0"/>
          </a:p>
        </p:txBody>
      </p:sp>
      <p:sp>
        <p:nvSpPr>
          <p:cNvPr id="196" name="Google Shape;196;p28"/>
          <p:cNvSpPr txBox="1">
            <a:spLocks noGrp="1"/>
          </p:cNvSpPr>
          <p:nvPr>
            <p:ph type="subTitle" idx="9"/>
          </p:nvPr>
        </p:nvSpPr>
        <p:spPr>
          <a:xfrm>
            <a:off x="5654396" y="2001376"/>
            <a:ext cx="2239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Aprendizado Supervisionado</a:t>
            </a:r>
          </a:p>
        </p:txBody>
      </p:sp>
      <p:sp>
        <p:nvSpPr>
          <p:cNvPr id="197" name="Google Shape;197;p28"/>
          <p:cNvSpPr txBox="1">
            <a:spLocks noGrp="1"/>
          </p:cNvSpPr>
          <p:nvPr>
            <p:ph type="subTitle" idx="13"/>
          </p:nvPr>
        </p:nvSpPr>
        <p:spPr>
          <a:xfrm>
            <a:off x="720004" y="3587250"/>
            <a:ext cx="2239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Aprendizado !Supervisionado</a:t>
            </a:r>
            <a:endParaRPr dirty="0"/>
          </a:p>
        </p:txBody>
      </p:sp>
      <p:sp>
        <p:nvSpPr>
          <p:cNvPr id="198" name="Google Shape;198;p28"/>
          <p:cNvSpPr txBox="1">
            <a:spLocks noGrp="1"/>
          </p:cNvSpPr>
          <p:nvPr>
            <p:ph type="subTitle" idx="14"/>
          </p:nvPr>
        </p:nvSpPr>
        <p:spPr>
          <a:xfrm>
            <a:off x="3188400" y="3587250"/>
            <a:ext cx="2239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Supervisionado VS !Supervisionado</a:t>
            </a:r>
          </a:p>
        </p:txBody>
      </p:sp>
      <p:sp>
        <p:nvSpPr>
          <p:cNvPr id="199" name="Google Shape;199;p28"/>
          <p:cNvSpPr txBox="1">
            <a:spLocks noGrp="1"/>
          </p:cNvSpPr>
          <p:nvPr>
            <p:ph type="subTitle" idx="15"/>
          </p:nvPr>
        </p:nvSpPr>
        <p:spPr>
          <a:xfrm>
            <a:off x="5654396" y="3587250"/>
            <a:ext cx="2239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PT" dirty="0"/>
              <a:t>Aplicações – Aprendizagem por Reforço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12766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title"/>
          </p:nvPr>
        </p:nvSpPr>
        <p:spPr>
          <a:xfrm>
            <a:off x="3272118" y="2739888"/>
            <a:ext cx="5158657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Aprendizado Supervisionado</a:t>
            </a:r>
            <a:endParaRPr dirty="0"/>
          </a:p>
        </p:txBody>
      </p:sp>
      <p:sp>
        <p:nvSpPr>
          <p:cNvPr id="212" name="Google Shape;212;p30"/>
          <p:cNvSpPr txBox="1">
            <a:spLocks noGrp="1"/>
          </p:cNvSpPr>
          <p:nvPr>
            <p:ph type="title" idx="2"/>
          </p:nvPr>
        </p:nvSpPr>
        <p:spPr>
          <a:xfrm>
            <a:off x="4047175" y="1561813"/>
            <a:ext cx="1977000" cy="11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81638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1DA562-7FE5-64B8-9D04-8CC4ACEA30BD}"/>
              </a:ext>
            </a:extLst>
          </p:cNvPr>
          <p:cNvSpPr txBox="1"/>
          <p:nvPr/>
        </p:nvSpPr>
        <p:spPr>
          <a:xfrm>
            <a:off x="746876" y="376928"/>
            <a:ext cx="785267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900" b="1" dirty="0">
                <a:solidFill>
                  <a:schemeClr val="tx1"/>
                </a:solidFill>
                <a:latin typeface="Michroma" panose="020B0604020202020204" charset="0"/>
              </a:rPr>
              <a:t>3. Aprendizado Supervisionado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4A2AF9-EF68-1E31-ADBD-247E8EB8708A}"/>
              </a:ext>
            </a:extLst>
          </p:cNvPr>
          <p:cNvSpPr txBox="1"/>
          <p:nvPr/>
        </p:nvSpPr>
        <p:spPr>
          <a:xfrm>
            <a:off x="746876" y="1144745"/>
            <a:ext cx="7029014" cy="2804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PT" sz="2000" dirty="0">
                <a:solidFill>
                  <a:schemeClr val="tx1"/>
                </a:solidFill>
                <a:latin typeface="Michroma" panose="020B0604020202020204" charset="0"/>
              </a:rPr>
              <a:t>O aprendizado supervisionado ocorre quando o modelo aprende a partir de resultados pré-definidos (aos quais são chamados de </a:t>
            </a:r>
            <a:r>
              <a:rPr lang="pt-PT" sz="2000" b="1" dirty="0">
                <a:solidFill>
                  <a:schemeClr val="tx1"/>
                </a:solidFill>
                <a:latin typeface="Michroma" panose="020B0604020202020204" charset="0"/>
              </a:rPr>
              <a:t>rótulos</a:t>
            </a:r>
            <a:r>
              <a:rPr lang="pt-PT" sz="2000" dirty="0">
                <a:solidFill>
                  <a:schemeClr val="tx1"/>
                </a:solidFill>
                <a:latin typeface="Michroma" panose="020B0604020202020204" charset="0"/>
              </a:rPr>
              <a:t>), utilizando valores passados da variável </a:t>
            </a:r>
            <a:r>
              <a:rPr lang="pt-PT" sz="2000" i="1" dirty="0">
                <a:solidFill>
                  <a:schemeClr val="tx1"/>
                </a:solidFill>
                <a:latin typeface="Michroma" panose="020B0604020202020204" charset="0"/>
              </a:rPr>
              <a:t>target</a:t>
            </a:r>
            <a:r>
              <a:rPr lang="pt-PT" sz="2000" dirty="0">
                <a:solidFill>
                  <a:schemeClr val="tx1"/>
                </a:solidFill>
                <a:latin typeface="Michroma" panose="020B0604020202020204" charset="0"/>
              </a:rPr>
              <a:t> para aprender quais devem ser seus resultados de saída.</a:t>
            </a:r>
          </a:p>
        </p:txBody>
      </p:sp>
    </p:spTree>
    <p:extLst>
      <p:ext uri="{BB962C8B-B14F-4D97-AF65-F5344CB8AC3E}">
        <p14:creationId xmlns:p14="http://schemas.microsoft.com/office/powerpoint/2010/main" val="547017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1DA562-7FE5-64B8-9D04-8CC4ACEA30BD}"/>
              </a:ext>
            </a:extLst>
          </p:cNvPr>
          <p:cNvSpPr txBox="1"/>
          <p:nvPr/>
        </p:nvSpPr>
        <p:spPr>
          <a:xfrm>
            <a:off x="746876" y="376928"/>
            <a:ext cx="785267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900" b="1" dirty="0">
                <a:solidFill>
                  <a:schemeClr val="tx1"/>
                </a:solidFill>
                <a:latin typeface="Michroma" panose="020B0604020202020204" charset="0"/>
              </a:rPr>
              <a:t>3. Aprendizado Supervisionado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4A2AF9-EF68-1E31-ADBD-247E8EB8708A}"/>
              </a:ext>
            </a:extLst>
          </p:cNvPr>
          <p:cNvSpPr txBox="1"/>
          <p:nvPr/>
        </p:nvSpPr>
        <p:spPr>
          <a:xfrm>
            <a:off x="746876" y="1144745"/>
            <a:ext cx="7029014" cy="3727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PT" sz="2000" dirty="0">
                <a:solidFill>
                  <a:schemeClr val="tx1"/>
                </a:solidFill>
                <a:latin typeface="Michroma" panose="020B0604020202020204" charset="0"/>
              </a:rPr>
              <a:t>Estes mesmos valores servem como “supervisão” das suas previsões, permitindo o ajuste nas previsões com base nos erros. </a:t>
            </a:r>
          </a:p>
          <a:p>
            <a:pPr algn="just">
              <a:lnSpc>
                <a:spcPct val="150000"/>
              </a:lnSpc>
            </a:pPr>
            <a:r>
              <a:rPr lang="pt-PT" sz="2000" dirty="0">
                <a:solidFill>
                  <a:schemeClr val="tx1"/>
                </a:solidFill>
                <a:latin typeface="Michroma" panose="020B0604020202020204" charset="0"/>
              </a:rPr>
              <a:t>Por isso é considerado aprendizado supervisionado, pois o próprio modelo possui uma referência daquilo que está certo e do que está errado.</a:t>
            </a:r>
          </a:p>
        </p:txBody>
      </p:sp>
    </p:spTree>
    <p:extLst>
      <p:ext uri="{BB962C8B-B14F-4D97-AF65-F5344CB8AC3E}">
        <p14:creationId xmlns:p14="http://schemas.microsoft.com/office/powerpoint/2010/main" val="3049003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1DA562-7FE5-64B8-9D04-8CC4ACEA30BD}"/>
              </a:ext>
            </a:extLst>
          </p:cNvPr>
          <p:cNvSpPr txBox="1"/>
          <p:nvPr/>
        </p:nvSpPr>
        <p:spPr>
          <a:xfrm>
            <a:off x="746876" y="376928"/>
            <a:ext cx="785267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900" b="1" dirty="0">
                <a:solidFill>
                  <a:schemeClr val="tx1"/>
                </a:solidFill>
                <a:latin typeface="Michroma" panose="020B0604020202020204" charset="0"/>
              </a:rPr>
              <a:t>3. Aprendizado Supervisionado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4A2AF9-EF68-1E31-ADBD-247E8EB8708A}"/>
              </a:ext>
            </a:extLst>
          </p:cNvPr>
          <p:cNvSpPr txBox="1"/>
          <p:nvPr/>
        </p:nvSpPr>
        <p:spPr>
          <a:xfrm>
            <a:off x="746876" y="1144745"/>
            <a:ext cx="7029014" cy="3727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PT" sz="2000" dirty="0">
                <a:solidFill>
                  <a:schemeClr val="tx1"/>
                </a:solidFill>
                <a:latin typeface="Michroma" panose="020B0604020202020204" charset="0"/>
              </a:rPr>
              <a:t>Pode-se usar técnicas de aprendizado supervisionado para solucionar problemas com resultados conhecidos e que tenham </a:t>
            </a:r>
            <a:r>
              <a:rPr lang="pt-PT" sz="2000" b="1" dirty="0">
                <a:solidFill>
                  <a:schemeClr val="tx1"/>
                </a:solidFill>
                <a:latin typeface="Michroma" panose="020B0604020202020204" charset="0"/>
              </a:rPr>
              <a:t>dados rotulados </a:t>
            </a:r>
            <a:r>
              <a:rPr lang="pt-PT" sz="2000" dirty="0">
                <a:solidFill>
                  <a:schemeClr val="tx1"/>
                </a:solidFill>
                <a:latin typeface="Michroma" panose="020B0604020202020204" charset="0"/>
              </a:rPr>
              <a:t>disponíveis. Os exemplos incluem classificação de spam por e-mail, reconhecimento de imagem e previsões de preços de acções com base em dados históricos conhecidos.</a:t>
            </a:r>
          </a:p>
        </p:txBody>
      </p:sp>
    </p:spTree>
    <p:extLst>
      <p:ext uri="{BB962C8B-B14F-4D97-AF65-F5344CB8AC3E}">
        <p14:creationId xmlns:p14="http://schemas.microsoft.com/office/powerpoint/2010/main" val="3148627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1DA562-7FE5-64B8-9D04-8CC4ACEA30BD}"/>
              </a:ext>
            </a:extLst>
          </p:cNvPr>
          <p:cNvSpPr txBox="1"/>
          <p:nvPr/>
        </p:nvSpPr>
        <p:spPr>
          <a:xfrm>
            <a:off x="746876" y="376928"/>
            <a:ext cx="785267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900" b="1" dirty="0">
                <a:solidFill>
                  <a:schemeClr val="tx1"/>
                </a:solidFill>
                <a:latin typeface="Michroma" panose="020B0604020202020204" charset="0"/>
              </a:rPr>
              <a:t>3. Aprendizado Supervisionado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4A2AF9-EF68-1E31-ADBD-247E8EB8708A}"/>
              </a:ext>
            </a:extLst>
          </p:cNvPr>
          <p:cNvSpPr txBox="1"/>
          <p:nvPr/>
        </p:nvSpPr>
        <p:spPr>
          <a:xfrm>
            <a:off x="746876" y="1144745"/>
            <a:ext cx="7029014" cy="3364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800" b="1" dirty="0">
                <a:solidFill>
                  <a:schemeClr val="tx1"/>
                </a:solidFill>
                <a:latin typeface="Michroma" panose="020B0604020202020204" charset="0"/>
              </a:rPr>
              <a:t>Classificação de Email</a:t>
            </a:r>
            <a:r>
              <a:rPr lang="pt-PT" sz="1800" dirty="0">
                <a:solidFill>
                  <a:schemeClr val="tx1"/>
                </a:solidFill>
                <a:latin typeface="Michroma" panose="020B0604020202020204" charset="0"/>
              </a:rPr>
              <a:t>: Algoritmos de aprendizado supervisionado são usados ​​para classificar emails como spam ou não spam com base em emails previamente rotulados.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800" b="1" dirty="0">
                <a:solidFill>
                  <a:schemeClr val="tx1"/>
                </a:solidFill>
                <a:latin typeface="Michroma" panose="020B0604020202020204" charset="0"/>
              </a:rPr>
              <a:t>Detecção de fraude</a:t>
            </a:r>
            <a:r>
              <a:rPr lang="pt-PT" sz="1800" dirty="0">
                <a:solidFill>
                  <a:schemeClr val="tx1"/>
                </a:solidFill>
                <a:latin typeface="Michroma" panose="020B0604020202020204" charset="0"/>
              </a:rPr>
              <a:t>: Bancos usam aprendizado supervisionado para analisar transacções financeiras e identificar actividades fraudulentas.</a:t>
            </a:r>
          </a:p>
        </p:txBody>
      </p:sp>
    </p:spTree>
    <p:extLst>
      <p:ext uri="{BB962C8B-B14F-4D97-AF65-F5344CB8AC3E}">
        <p14:creationId xmlns:p14="http://schemas.microsoft.com/office/powerpoint/2010/main" val="4245039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>
            <a:spLocks noGrp="1"/>
          </p:cNvSpPr>
          <p:nvPr>
            <p:ph type="title"/>
          </p:nvPr>
        </p:nvSpPr>
        <p:spPr>
          <a:xfrm>
            <a:off x="720000" y="470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Tabela de Tópicos</a:t>
            </a:r>
            <a:endParaRPr dirty="0"/>
          </a:p>
        </p:txBody>
      </p:sp>
      <p:sp>
        <p:nvSpPr>
          <p:cNvPr id="188" name="Google Shape;188;p28"/>
          <p:cNvSpPr txBox="1">
            <a:spLocks noGrp="1"/>
          </p:cNvSpPr>
          <p:nvPr>
            <p:ph type="title" idx="2"/>
          </p:nvPr>
        </p:nvSpPr>
        <p:spPr>
          <a:xfrm>
            <a:off x="720004" y="1511300"/>
            <a:ext cx="1299300" cy="5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title" idx="3"/>
          </p:nvPr>
        </p:nvSpPr>
        <p:spPr>
          <a:xfrm>
            <a:off x="720004" y="3097107"/>
            <a:ext cx="1299300" cy="5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title" idx="4"/>
          </p:nvPr>
        </p:nvSpPr>
        <p:spPr>
          <a:xfrm>
            <a:off x="3188400" y="1511309"/>
            <a:ext cx="1296900" cy="5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91" name="Google Shape;191;p28"/>
          <p:cNvSpPr txBox="1">
            <a:spLocks noGrp="1"/>
          </p:cNvSpPr>
          <p:nvPr>
            <p:ph type="title" idx="5"/>
          </p:nvPr>
        </p:nvSpPr>
        <p:spPr>
          <a:xfrm>
            <a:off x="3188400" y="3097101"/>
            <a:ext cx="1296900" cy="5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title" idx="6"/>
          </p:nvPr>
        </p:nvSpPr>
        <p:spPr>
          <a:xfrm>
            <a:off x="5654396" y="1511309"/>
            <a:ext cx="1296900" cy="5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title" idx="7"/>
          </p:nvPr>
        </p:nvSpPr>
        <p:spPr>
          <a:xfrm>
            <a:off x="5654396" y="3097101"/>
            <a:ext cx="1296900" cy="5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94" name="Google Shape;194;p28"/>
          <p:cNvSpPr txBox="1">
            <a:spLocks noGrp="1"/>
          </p:cNvSpPr>
          <p:nvPr>
            <p:ph type="subTitle" idx="1"/>
          </p:nvPr>
        </p:nvSpPr>
        <p:spPr>
          <a:xfrm>
            <a:off x="720004" y="2001376"/>
            <a:ext cx="2239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Objectivos</a:t>
            </a:r>
            <a:endParaRPr dirty="0"/>
          </a:p>
        </p:txBody>
      </p:sp>
      <p:sp>
        <p:nvSpPr>
          <p:cNvPr id="195" name="Google Shape;195;p28"/>
          <p:cNvSpPr txBox="1">
            <a:spLocks noGrp="1"/>
          </p:cNvSpPr>
          <p:nvPr>
            <p:ph type="subTitle" idx="8"/>
          </p:nvPr>
        </p:nvSpPr>
        <p:spPr>
          <a:xfrm>
            <a:off x="3188400" y="2001376"/>
            <a:ext cx="2239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Aprendizagem por Reforço</a:t>
            </a:r>
            <a:endParaRPr dirty="0"/>
          </a:p>
        </p:txBody>
      </p:sp>
      <p:sp>
        <p:nvSpPr>
          <p:cNvPr id="196" name="Google Shape;196;p28"/>
          <p:cNvSpPr txBox="1">
            <a:spLocks noGrp="1"/>
          </p:cNvSpPr>
          <p:nvPr>
            <p:ph type="subTitle" idx="9"/>
          </p:nvPr>
        </p:nvSpPr>
        <p:spPr>
          <a:xfrm>
            <a:off x="5654396" y="2001376"/>
            <a:ext cx="2239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Aprendizado Supervisionado</a:t>
            </a:r>
          </a:p>
        </p:txBody>
      </p:sp>
      <p:sp>
        <p:nvSpPr>
          <p:cNvPr id="197" name="Google Shape;197;p28"/>
          <p:cNvSpPr txBox="1">
            <a:spLocks noGrp="1"/>
          </p:cNvSpPr>
          <p:nvPr>
            <p:ph type="subTitle" idx="13"/>
          </p:nvPr>
        </p:nvSpPr>
        <p:spPr>
          <a:xfrm>
            <a:off x="720004" y="3587250"/>
            <a:ext cx="2239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Aprendizado !Supervisionado</a:t>
            </a:r>
            <a:endParaRPr dirty="0"/>
          </a:p>
        </p:txBody>
      </p:sp>
      <p:sp>
        <p:nvSpPr>
          <p:cNvPr id="198" name="Google Shape;198;p28"/>
          <p:cNvSpPr txBox="1">
            <a:spLocks noGrp="1"/>
          </p:cNvSpPr>
          <p:nvPr>
            <p:ph type="subTitle" idx="14"/>
          </p:nvPr>
        </p:nvSpPr>
        <p:spPr>
          <a:xfrm>
            <a:off x="3188400" y="3587250"/>
            <a:ext cx="2239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Supervisionado VS !Supervisionado</a:t>
            </a:r>
          </a:p>
        </p:txBody>
      </p:sp>
      <p:sp>
        <p:nvSpPr>
          <p:cNvPr id="199" name="Google Shape;199;p28"/>
          <p:cNvSpPr txBox="1">
            <a:spLocks noGrp="1"/>
          </p:cNvSpPr>
          <p:nvPr>
            <p:ph type="subTitle" idx="15"/>
          </p:nvPr>
        </p:nvSpPr>
        <p:spPr>
          <a:xfrm>
            <a:off x="5654396" y="3587250"/>
            <a:ext cx="2239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PT" dirty="0"/>
              <a:t>Aplicações – Aprendizagem por Reforço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46634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title"/>
          </p:nvPr>
        </p:nvSpPr>
        <p:spPr>
          <a:xfrm>
            <a:off x="3164542" y="2739888"/>
            <a:ext cx="5266234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Aprendizado !Supervisionado</a:t>
            </a:r>
            <a:endParaRPr dirty="0"/>
          </a:p>
        </p:txBody>
      </p:sp>
      <p:sp>
        <p:nvSpPr>
          <p:cNvPr id="212" name="Google Shape;212;p30"/>
          <p:cNvSpPr txBox="1">
            <a:spLocks noGrp="1"/>
          </p:cNvSpPr>
          <p:nvPr>
            <p:ph type="title" idx="2"/>
          </p:nvPr>
        </p:nvSpPr>
        <p:spPr>
          <a:xfrm>
            <a:off x="4047175" y="1561813"/>
            <a:ext cx="1977000" cy="11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33157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1DA562-7FE5-64B8-9D04-8CC4ACEA30BD}"/>
              </a:ext>
            </a:extLst>
          </p:cNvPr>
          <p:cNvSpPr txBox="1"/>
          <p:nvPr/>
        </p:nvSpPr>
        <p:spPr>
          <a:xfrm>
            <a:off x="746876" y="376928"/>
            <a:ext cx="785267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900" b="1" dirty="0">
                <a:solidFill>
                  <a:schemeClr val="tx1"/>
                </a:solidFill>
                <a:latin typeface="Michroma" panose="020B0604020202020204" charset="0"/>
              </a:rPr>
              <a:t>4. Aprendizado !Supervisionado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4A2AF9-EF68-1E31-ADBD-247E8EB8708A}"/>
              </a:ext>
            </a:extLst>
          </p:cNvPr>
          <p:cNvSpPr txBox="1"/>
          <p:nvPr/>
        </p:nvSpPr>
        <p:spPr>
          <a:xfrm>
            <a:off x="746876" y="1144745"/>
            <a:ext cx="7029014" cy="3727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PT" sz="2000" dirty="0">
                <a:solidFill>
                  <a:schemeClr val="tx1"/>
                </a:solidFill>
                <a:latin typeface="Michroma" panose="020B0604020202020204" charset="0"/>
              </a:rPr>
              <a:t>Ao contrário do aprendizado supervisionado que acabamos de discutir, no aprendizado não supervisionado </a:t>
            </a:r>
            <a:r>
              <a:rPr lang="pt-PT" sz="2000" b="1" dirty="0">
                <a:solidFill>
                  <a:schemeClr val="tx1"/>
                </a:solidFill>
                <a:latin typeface="Michroma" panose="020B0604020202020204" charset="0"/>
              </a:rPr>
              <a:t>não existem resultados pré-definidos para o modelo utilizar como referência para aprender.</a:t>
            </a:r>
          </a:p>
          <a:p>
            <a:pPr algn="just">
              <a:lnSpc>
                <a:spcPct val="150000"/>
              </a:lnSpc>
            </a:pPr>
            <a:r>
              <a:rPr lang="pt-PT" sz="2000" dirty="0">
                <a:solidFill>
                  <a:schemeClr val="tx1"/>
                </a:solidFill>
                <a:latin typeface="Michroma" panose="020B0604020202020204" charset="0"/>
              </a:rPr>
              <a:t>Eles são deixados para descobrir padrões e estruturas nos dados por conta própria.</a:t>
            </a:r>
          </a:p>
        </p:txBody>
      </p:sp>
    </p:spTree>
    <p:extLst>
      <p:ext uri="{BB962C8B-B14F-4D97-AF65-F5344CB8AC3E}">
        <p14:creationId xmlns:p14="http://schemas.microsoft.com/office/powerpoint/2010/main" val="252756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1DA562-7FE5-64B8-9D04-8CC4ACEA30BD}"/>
              </a:ext>
            </a:extLst>
          </p:cNvPr>
          <p:cNvSpPr txBox="1"/>
          <p:nvPr/>
        </p:nvSpPr>
        <p:spPr>
          <a:xfrm>
            <a:off x="746876" y="376928"/>
            <a:ext cx="785267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900" b="1" dirty="0">
                <a:solidFill>
                  <a:schemeClr val="tx1"/>
                </a:solidFill>
                <a:latin typeface="Michroma" panose="020B0604020202020204" charset="0"/>
              </a:rPr>
              <a:t>4. Aprendizado !Supervisionado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4A2AF9-EF68-1E31-ADBD-247E8EB8708A}"/>
              </a:ext>
            </a:extLst>
          </p:cNvPr>
          <p:cNvSpPr txBox="1"/>
          <p:nvPr/>
        </p:nvSpPr>
        <p:spPr>
          <a:xfrm>
            <a:off x="746876" y="1144745"/>
            <a:ext cx="7029014" cy="3364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PT" sz="1800" dirty="0">
                <a:solidFill>
                  <a:schemeClr val="tx1"/>
                </a:solidFill>
                <a:latin typeface="Michroma" panose="020B0604020202020204" charset="0"/>
              </a:rPr>
              <a:t>Pode-se usar o aprendizado não supervisionado para cenários em que os dados não estejam rotulados e o objectivo seja descobrir padrões, agrupar instâncias semelhantes ou detectar anomalias. Os exemplos incluem organizar grandes arquivos de dados, criar sistemas de recomendação e agrupar clientes com base nos comportamentos de compra.</a:t>
            </a:r>
          </a:p>
        </p:txBody>
      </p:sp>
    </p:spTree>
    <p:extLst>
      <p:ext uri="{BB962C8B-B14F-4D97-AF65-F5344CB8AC3E}">
        <p14:creationId xmlns:p14="http://schemas.microsoft.com/office/powerpoint/2010/main" val="3306118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>
            <a:spLocks noGrp="1"/>
          </p:cNvSpPr>
          <p:nvPr>
            <p:ph type="title"/>
          </p:nvPr>
        </p:nvSpPr>
        <p:spPr>
          <a:xfrm flipH="1">
            <a:off x="4749300" y="673100"/>
            <a:ext cx="3681600" cy="105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Discentes:</a:t>
            </a:r>
            <a:endParaRPr dirty="0"/>
          </a:p>
        </p:txBody>
      </p:sp>
      <p:sp>
        <p:nvSpPr>
          <p:cNvPr id="205" name="Google Shape;205;p29"/>
          <p:cNvSpPr txBox="1">
            <a:spLocks noGrp="1"/>
          </p:cNvSpPr>
          <p:nvPr>
            <p:ph type="subTitle" idx="1"/>
          </p:nvPr>
        </p:nvSpPr>
        <p:spPr>
          <a:xfrm flipH="1">
            <a:off x="4572000" y="1866025"/>
            <a:ext cx="3858900" cy="25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just">
              <a:lnSpc>
                <a:spcPct val="150000"/>
              </a:lnSpc>
            </a:pPr>
            <a:r>
              <a:rPr lang="en-GB" sz="2000" dirty="0"/>
              <a:t>Elihud, Clementina Uwimana;</a:t>
            </a:r>
          </a:p>
          <a:p>
            <a:pPr marL="171450" indent="-171450" algn="just">
              <a:lnSpc>
                <a:spcPct val="150000"/>
              </a:lnSpc>
            </a:pPr>
            <a:r>
              <a:rPr lang="en-GB" sz="2000" dirty="0"/>
              <a:t>Florêncio, Nuno Fonseca;</a:t>
            </a:r>
          </a:p>
          <a:p>
            <a:pPr marL="171450" indent="-171450" algn="just">
              <a:lnSpc>
                <a:spcPct val="150000"/>
              </a:lnSpc>
            </a:pPr>
            <a:r>
              <a:rPr lang="en-GB" sz="2000" dirty="0"/>
              <a:t>Matusse, Victor</a:t>
            </a:r>
          </a:p>
          <a:p>
            <a:pPr marL="171450" indent="-171450" algn="just">
              <a:lnSpc>
                <a:spcPct val="150000"/>
              </a:lnSpc>
            </a:pPr>
            <a:r>
              <a:rPr lang="en-GB" sz="2000" dirty="0"/>
              <a:t>Simão Júnior, Belarmino</a:t>
            </a:r>
            <a:endParaRPr sz="2000" dirty="0"/>
          </a:p>
        </p:txBody>
      </p:sp>
      <p:pic>
        <p:nvPicPr>
          <p:cNvPr id="206" name="Google Shape;206;p2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3404"/>
          <a:stretch/>
        </p:blipFill>
        <p:spPr>
          <a:xfrm>
            <a:off x="713225" y="794525"/>
            <a:ext cx="3551700" cy="3554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1DA562-7FE5-64B8-9D04-8CC4ACEA30BD}"/>
              </a:ext>
            </a:extLst>
          </p:cNvPr>
          <p:cNvSpPr txBox="1"/>
          <p:nvPr/>
        </p:nvSpPr>
        <p:spPr>
          <a:xfrm>
            <a:off x="746876" y="376928"/>
            <a:ext cx="785267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900" b="1" dirty="0">
                <a:solidFill>
                  <a:schemeClr val="tx1"/>
                </a:solidFill>
                <a:latin typeface="Michroma" panose="020B0604020202020204" charset="0"/>
              </a:rPr>
              <a:t>4. Aprendizado !Supervisionado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4A2AF9-EF68-1E31-ADBD-247E8EB8708A}"/>
              </a:ext>
            </a:extLst>
          </p:cNvPr>
          <p:cNvSpPr txBox="1"/>
          <p:nvPr/>
        </p:nvSpPr>
        <p:spPr>
          <a:xfrm>
            <a:off x="746876" y="1144745"/>
            <a:ext cx="7029014" cy="3739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b="1" dirty="0">
                <a:solidFill>
                  <a:schemeClr val="tx1"/>
                </a:solidFill>
                <a:latin typeface="Michroma" panose="020B0604020202020204" charset="0"/>
              </a:rPr>
              <a:t>Recomendação de produtos</a:t>
            </a:r>
            <a:r>
              <a:rPr lang="pt-PT" sz="1600" dirty="0">
                <a:solidFill>
                  <a:schemeClr val="tx1"/>
                </a:solidFill>
                <a:latin typeface="Michroma" panose="020B0604020202020204" charset="0"/>
              </a:rPr>
              <a:t>: Plataformas de e-commerce, por exemplo,  usam aprendizado não supervisionado para analisar o histórico de compras dos clientes e recomendar produtos relevantes para cada um.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b="1" dirty="0">
                <a:solidFill>
                  <a:schemeClr val="tx1"/>
                </a:solidFill>
                <a:latin typeface="Michroma" panose="020B0604020202020204" charset="0"/>
              </a:rPr>
              <a:t>Análise de Sentimento</a:t>
            </a:r>
            <a:r>
              <a:rPr lang="pt-PT" sz="1600" dirty="0">
                <a:solidFill>
                  <a:schemeClr val="tx1"/>
                </a:solidFill>
                <a:latin typeface="Michroma" panose="020B0604020202020204" charset="0"/>
              </a:rPr>
              <a:t>: O aprendizado não supervisionado pode analisar grandes volumes de texto, como tweets e comentários em redes sociais, para identificar o sentimento geral das pessoas em relação a um tópico específico.</a:t>
            </a:r>
          </a:p>
        </p:txBody>
      </p:sp>
    </p:spTree>
    <p:extLst>
      <p:ext uri="{BB962C8B-B14F-4D97-AF65-F5344CB8AC3E}">
        <p14:creationId xmlns:p14="http://schemas.microsoft.com/office/powerpoint/2010/main" val="2770792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>
            <a:spLocks noGrp="1"/>
          </p:cNvSpPr>
          <p:nvPr>
            <p:ph type="title"/>
          </p:nvPr>
        </p:nvSpPr>
        <p:spPr>
          <a:xfrm>
            <a:off x="720000" y="470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Tabela de Tópicos</a:t>
            </a:r>
            <a:endParaRPr dirty="0"/>
          </a:p>
        </p:txBody>
      </p:sp>
      <p:sp>
        <p:nvSpPr>
          <p:cNvPr id="188" name="Google Shape;188;p28"/>
          <p:cNvSpPr txBox="1">
            <a:spLocks noGrp="1"/>
          </p:cNvSpPr>
          <p:nvPr>
            <p:ph type="title" idx="2"/>
          </p:nvPr>
        </p:nvSpPr>
        <p:spPr>
          <a:xfrm>
            <a:off x="720004" y="1511300"/>
            <a:ext cx="1299300" cy="5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title" idx="3"/>
          </p:nvPr>
        </p:nvSpPr>
        <p:spPr>
          <a:xfrm>
            <a:off x="720004" y="3097107"/>
            <a:ext cx="1299300" cy="5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title" idx="4"/>
          </p:nvPr>
        </p:nvSpPr>
        <p:spPr>
          <a:xfrm>
            <a:off x="3188400" y="1511309"/>
            <a:ext cx="1296900" cy="5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91" name="Google Shape;191;p28"/>
          <p:cNvSpPr txBox="1">
            <a:spLocks noGrp="1"/>
          </p:cNvSpPr>
          <p:nvPr>
            <p:ph type="title" idx="5"/>
          </p:nvPr>
        </p:nvSpPr>
        <p:spPr>
          <a:xfrm>
            <a:off x="3188400" y="3097101"/>
            <a:ext cx="1296900" cy="5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title" idx="6"/>
          </p:nvPr>
        </p:nvSpPr>
        <p:spPr>
          <a:xfrm>
            <a:off x="5654396" y="1511309"/>
            <a:ext cx="1296900" cy="5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title" idx="7"/>
          </p:nvPr>
        </p:nvSpPr>
        <p:spPr>
          <a:xfrm>
            <a:off x="5654396" y="3097101"/>
            <a:ext cx="1296900" cy="5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94" name="Google Shape;194;p28"/>
          <p:cNvSpPr txBox="1">
            <a:spLocks noGrp="1"/>
          </p:cNvSpPr>
          <p:nvPr>
            <p:ph type="subTitle" idx="1"/>
          </p:nvPr>
        </p:nvSpPr>
        <p:spPr>
          <a:xfrm>
            <a:off x="720004" y="2001376"/>
            <a:ext cx="2239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Objectivos</a:t>
            </a:r>
            <a:endParaRPr dirty="0"/>
          </a:p>
        </p:txBody>
      </p:sp>
      <p:sp>
        <p:nvSpPr>
          <p:cNvPr id="195" name="Google Shape;195;p28"/>
          <p:cNvSpPr txBox="1">
            <a:spLocks noGrp="1"/>
          </p:cNvSpPr>
          <p:nvPr>
            <p:ph type="subTitle" idx="8"/>
          </p:nvPr>
        </p:nvSpPr>
        <p:spPr>
          <a:xfrm>
            <a:off x="3188400" y="2001376"/>
            <a:ext cx="2239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Aprendizagem por Reforço</a:t>
            </a:r>
            <a:endParaRPr dirty="0"/>
          </a:p>
        </p:txBody>
      </p:sp>
      <p:sp>
        <p:nvSpPr>
          <p:cNvPr id="196" name="Google Shape;196;p28"/>
          <p:cNvSpPr txBox="1">
            <a:spLocks noGrp="1"/>
          </p:cNvSpPr>
          <p:nvPr>
            <p:ph type="subTitle" idx="9"/>
          </p:nvPr>
        </p:nvSpPr>
        <p:spPr>
          <a:xfrm>
            <a:off x="5654396" y="2001376"/>
            <a:ext cx="2239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Aprendizado Supervisionado</a:t>
            </a:r>
          </a:p>
        </p:txBody>
      </p:sp>
      <p:sp>
        <p:nvSpPr>
          <p:cNvPr id="197" name="Google Shape;197;p28"/>
          <p:cNvSpPr txBox="1">
            <a:spLocks noGrp="1"/>
          </p:cNvSpPr>
          <p:nvPr>
            <p:ph type="subTitle" idx="13"/>
          </p:nvPr>
        </p:nvSpPr>
        <p:spPr>
          <a:xfrm>
            <a:off x="720004" y="3587250"/>
            <a:ext cx="2239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Aprendizado !Supervisionado</a:t>
            </a:r>
            <a:endParaRPr dirty="0"/>
          </a:p>
        </p:txBody>
      </p:sp>
      <p:sp>
        <p:nvSpPr>
          <p:cNvPr id="198" name="Google Shape;198;p28"/>
          <p:cNvSpPr txBox="1">
            <a:spLocks noGrp="1"/>
          </p:cNvSpPr>
          <p:nvPr>
            <p:ph type="subTitle" idx="14"/>
          </p:nvPr>
        </p:nvSpPr>
        <p:spPr>
          <a:xfrm>
            <a:off x="3188400" y="3587250"/>
            <a:ext cx="2239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Supervisionado VS !Supervisionado</a:t>
            </a:r>
          </a:p>
        </p:txBody>
      </p:sp>
      <p:sp>
        <p:nvSpPr>
          <p:cNvPr id="199" name="Google Shape;199;p28"/>
          <p:cNvSpPr txBox="1">
            <a:spLocks noGrp="1"/>
          </p:cNvSpPr>
          <p:nvPr>
            <p:ph type="subTitle" idx="15"/>
          </p:nvPr>
        </p:nvSpPr>
        <p:spPr>
          <a:xfrm>
            <a:off x="5654396" y="3587250"/>
            <a:ext cx="2239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PT" dirty="0"/>
              <a:t>Aplicações – Aprendizagem por Reforço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00569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title"/>
          </p:nvPr>
        </p:nvSpPr>
        <p:spPr>
          <a:xfrm>
            <a:off x="3120128" y="2739888"/>
            <a:ext cx="5310647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Supervisionado VS !Supervisionado</a:t>
            </a:r>
            <a:endParaRPr dirty="0"/>
          </a:p>
        </p:txBody>
      </p:sp>
      <p:sp>
        <p:nvSpPr>
          <p:cNvPr id="212" name="Google Shape;212;p30"/>
          <p:cNvSpPr txBox="1">
            <a:spLocks noGrp="1"/>
          </p:cNvSpPr>
          <p:nvPr>
            <p:ph type="title" idx="2"/>
          </p:nvPr>
        </p:nvSpPr>
        <p:spPr>
          <a:xfrm>
            <a:off x="4047175" y="1561813"/>
            <a:ext cx="1977000" cy="11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8701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3E96312-8A37-79D2-3F49-F164298137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1561593"/>
              </p:ext>
            </p:extLst>
          </p:nvPr>
        </p:nvGraphicFramePr>
        <p:xfrm>
          <a:off x="1048870" y="569072"/>
          <a:ext cx="7046260" cy="400535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761565">
                  <a:extLst>
                    <a:ext uri="{9D8B030D-6E8A-4147-A177-3AD203B41FA5}">
                      <a16:colId xmlns:a16="http://schemas.microsoft.com/office/drawing/2014/main" val="904870750"/>
                    </a:ext>
                  </a:extLst>
                </a:gridCol>
                <a:gridCol w="1761565">
                  <a:extLst>
                    <a:ext uri="{9D8B030D-6E8A-4147-A177-3AD203B41FA5}">
                      <a16:colId xmlns:a16="http://schemas.microsoft.com/office/drawing/2014/main" val="4191761192"/>
                    </a:ext>
                  </a:extLst>
                </a:gridCol>
                <a:gridCol w="1761565">
                  <a:extLst>
                    <a:ext uri="{9D8B030D-6E8A-4147-A177-3AD203B41FA5}">
                      <a16:colId xmlns:a16="http://schemas.microsoft.com/office/drawing/2014/main" val="4063094898"/>
                    </a:ext>
                  </a:extLst>
                </a:gridCol>
                <a:gridCol w="1761565">
                  <a:extLst>
                    <a:ext uri="{9D8B030D-6E8A-4147-A177-3AD203B41FA5}">
                      <a16:colId xmlns:a16="http://schemas.microsoft.com/office/drawing/2014/main" val="3724124991"/>
                    </a:ext>
                  </a:extLst>
                </a:gridCol>
              </a:tblGrid>
              <a:tr h="559065">
                <a:tc>
                  <a:txBody>
                    <a:bodyPr/>
                    <a:lstStyle/>
                    <a:p>
                      <a:pPr algn="ctr"/>
                      <a:r>
                        <a:rPr lang="pt-PT" noProof="0" dirty="0">
                          <a:solidFill>
                            <a:schemeClr val="tx1"/>
                          </a:solidFill>
                        </a:rPr>
                        <a:t>Critério</a:t>
                      </a:r>
                      <a:endParaRPr lang="pt-PT" noProof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noProof="0" dirty="0">
                          <a:solidFill>
                            <a:schemeClr val="tx1"/>
                          </a:solidFill>
                        </a:rPr>
                        <a:t>Supervisionado</a:t>
                      </a:r>
                      <a:endParaRPr lang="pt-PT" noProof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noProof="0" dirty="0">
                          <a:solidFill>
                            <a:schemeClr val="tx1"/>
                          </a:solidFill>
                        </a:rPr>
                        <a:t>!Supervisionado</a:t>
                      </a:r>
                      <a:endParaRPr lang="pt-PT" noProof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noProof="0" dirty="0">
                          <a:solidFill>
                            <a:schemeClr val="tx1"/>
                          </a:solidFill>
                        </a:rPr>
                        <a:t>Por Reforço</a:t>
                      </a:r>
                      <a:endParaRPr lang="pt-PT" noProof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900810"/>
                  </a:ext>
                </a:extLst>
              </a:tr>
              <a:tr h="1102813">
                <a:tc>
                  <a:txBody>
                    <a:bodyPr/>
                    <a:lstStyle/>
                    <a:p>
                      <a:pPr algn="ctr"/>
                      <a:r>
                        <a:rPr lang="pt-PT" b="1" noProof="0" dirty="0">
                          <a:solidFill>
                            <a:schemeClr val="bg1"/>
                          </a:solidFill>
                        </a:rPr>
                        <a:t>Definição</a:t>
                      </a:r>
                      <a:endParaRPr lang="pt-PT" b="1" noProof="0" dirty="0">
                        <a:solidFill>
                          <a:schemeClr val="bg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noProof="0" dirty="0">
                          <a:solidFill>
                            <a:schemeClr val="tx1"/>
                          </a:solidFill>
                        </a:rPr>
                        <a:t>Aprende através de dados rotulados</a:t>
                      </a:r>
                      <a:endParaRPr lang="pt-PT" noProof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noProof="0" dirty="0">
                          <a:solidFill>
                            <a:schemeClr val="tx1"/>
                          </a:solidFill>
                        </a:rPr>
                        <a:t>Treinado usando dados não rotulados</a:t>
                      </a:r>
                      <a:endParaRPr lang="pt-PT" noProof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noProof="0" dirty="0">
                          <a:solidFill>
                            <a:schemeClr val="tx1"/>
                          </a:solidFill>
                        </a:rPr>
                        <a:t>Trabalha interagindo com o ambiente</a:t>
                      </a:r>
                      <a:endParaRPr lang="pt-PT" noProof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1749829"/>
                  </a:ext>
                </a:extLst>
              </a:tr>
              <a:tr h="781159">
                <a:tc>
                  <a:txBody>
                    <a:bodyPr/>
                    <a:lstStyle/>
                    <a:p>
                      <a:pPr algn="ctr"/>
                      <a:r>
                        <a:rPr lang="pt-PT" b="1" noProof="0" dirty="0">
                          <a:solidFill>
                            <a:schemeClr val="bg1"/>
                          </a:solidFill>
                        </a:rPr>
                        <a:t>Tipos de Dados</a:t>
                      </a:r>
                      <a:endParaRPr lang="pt-PT" b="1" noProof="0" dirty="0">
                        <a:solidFill>
                          <a:schemeClr val="bg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noProof="0" dirty="0">
                          <a:solidFill>
                            <a:schemeClr val="tx1"/>
                          </a:solidFill>
                        </a:rPr>
                        <a:t>Rotulados</a:t>
                      </a:r>
                      <a:endParaRPr lang="pt-PT" noProof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noProof="0" dirty="0">
                          <a:solidFill>
                            <a:schemeClr val="tx1"/>
                          </a:solidFill>
                        </a:rPr>
                        <a:t>Não rotulados</a:t>
                      </a:r>
                      <a:endParaRPr lang="pt-PT" noProof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noProof="0" dirty="0">
                          <a:solidFill>
                            <a:schemeClr val="tx1"/>
                          </a:solidFill>
                        </a:rPr>
                        <a:t>Não pré-definidos</a:t>
                      </a:r>
                      <a:endParaRPr lang="pt-PT" noProof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0748774"/>
                  </a:ext>
                </a:extLst>
              </a:tr>
              <a:tr h="781159">
                <a:tc>
                  <a:txBody>
                    <a:bodyPr/>
                    <a:lstStyle/>
                    <a:p>
                      <a:pPr algn="ctr"/>
                      <a:r>
                        <a:rPr lang="pt-PT" b="1" noProof="0" dirty="0">
                          <a:solidFill>
                            <a:schemeClr val="bg1"/>
                          </a:solidFill>
                        </a:rPr>
                        <a:t>Tipos de problema</a:t>
                      </a:r>
                      <a:endParaRPr lang="pt-PT" b="1" noProof="0" dirty="0">
                        <a:solidFill>
                          <a:schemeClr val="bg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noProof="0" dirty="0">
                          <a:solidFill>
                            <a:schemeClr val="tx1"/>
                          </a:solidFill>
                        </a:rPr>
                        <a:t>Regressão e Classificação</a:t>
                      </a:r>
                      <a:endParaRPr lang="pt-PT" noProof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noProof="0" dirty="0">
                          <a:solidFill>
                            <a:schemeClr val="tx1"/>
                          </a:solidFill>
                        </a:rPr>
                        <a:t>Associação e agrupamento</a:t>
                      </a:r>
                      <a:endParaRPr lang="pt-PT" noProof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noProof="0" dirty="0">
                          <a:solidFill>
                            <a:schemeClr val="tx1"/>
                          </a:solidFill>
                        </a:rPr>
                        <a:t>Exploração</a:t>
                      </a:r>
                      <a:endParaRPr lang="pt-PT" noProof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4803748"/>
                  </a:ext>
                </a:extLst>
              </a:tr>
              <a:tr h="781159">
                <a:tc>
                  <a:txBody>
                    <a:bodyPr/>
                    <a:lstStyle/>
                    <a:p>
                      <a:pPr algn="ctr"/>
                      <a:r>
                        <a:rPr lang="pt-PT" b="1" noProof="0" dirty="0">
                          <a:solidFill>
                            <a:schemeClr val="bg1"/>
                          </a:solidFill>
                        </a:rPr>
                        <a:t>Supervisão</a:t>
                      </a:r>
                      <a:endParaRPr lang="pt-PT" b="1" noProof="0" dirty="0">
                        <a:solidFill>
                          <a:schemeClr val="bg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noProof="0" dirty="0">
                          <a:solidFill>
                            <a:schemeClr val="tx1"/>
                          </a:solidFill>
                        </a:rPr>
                        <a:t>Extrema supervisão</a:t>
                      </a:r>
                      <a:endParaRPr lang="pt-PT" noProof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noProof="0" dirty="0">
                          <a:solidFill>
                            <a:schemeClr val="tx1"/>
                          </a:solidFill>
                        </a:rPr>
                        <a:t>Sem Supervisão</a:t>
                      </a:r>
                      <a:endParaRPr lang="pt-PT" noProof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noProof="0" dirty="0">
                          <a:solidFill>
                            <a:schemeClr val="tx1"/>
                          </a:solidFill>
                        </a:rPr>
                        <a:t>Sem Supervisão</a:t>
                      </a:r>
                      <a:endParaRPr lang="pt-PT" noProof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07207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87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3E96312-8A37-79D2-3F49-F164298137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037965"/>
              </p:ext>
            </p:extLst>
          </p:nvPr>
        </p:nvGraphicFramePr>
        <p:xfrm>
          <a:off x="1048870" y="569072"/>
          <a:ext cx="7046260" cy="3387917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761565">
                  <a:extLst>
                    <a:ext uri="{9D8B030D-6E8A-4147-A177-3AD203B41FA5}">
                      <a16:colId xmlns:a16="http://schemas.microsoft.com/office/drawing/2014/main" val="904870750"/>
                    </a:ext>
                  </a:extLst>
                </a:gridCol>
                <a:gridCol w="1761565">
                  <a:extLst>
                    <a:ext uri="{9D8B030D-6E8A-4147-A177-3AD203B41FA5}">
                      <a16:colId xmlns:a16="http://schemas.microsoft.com/office/drawing/2014/main" val="4191761192"/>
                    </a:ext>
                  </a:extLst>
                </a:gridCol>
                <a:gridCol w="1761565">
                  <a:extLst>
                    <a:ext uri="{9D8B030D-6E8A-4147-A177-3AD203B41FA5}">
                      <a16:colId xmlns:a16="http://schemas.microsoft.com/office/drawing/2014/main" val="4063094898"/>
                    </a:ext>
                  </a:extLst>
                </a:gridCol>
                <a:gridCol w="1761565">
                  <a:extLst>
                    <a:ext uri="{9D8B030D-6E8A-4147-A177-3AD203B41FA5}">
                      <a16:colId xmlns:a16="http://schemas.microsoft.com/office/drawing/2014/main" val="3724124991"/>
                    </a:ext>
                  </a:extLst>
                </a:gridCol>
              </a:tblGrid>
              <a:tr h="559065">
                <a:tc>
                  <a:txBody>
                    <a:bodyPr/>
                    <a:lstStyle/>
                    <a:p>
                      <a:pPr algn="ctr"/>
                      <a:r>
                        <a:rPr lang="pt-PT" noProof="0" dirty="0">
                          <a:solidFill>
                            <a:schemeClr val="tx1"/>
                          </a:solidFill>
                        </a:rPr>
                        <a:t>Critério</a:t>
                      </a:r>
                      <a:endParaRPr lang="pt-PT" noProof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noProof="0" dirty="0">
                          <a:solidFill>
                            <a:schemeClr val="tx1"/>
                          </a:solidFill>
                        </a:rPr>
                        <a:t>Supervisionado</a:t>
                      </a:r>
                      <a:endParaRPr lang="pt-PT" noProof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noProof="0" dirty="0">
                          <a:solidFill>
                            <a:schemeClr val="tx1"/>
                          </a:solidFill>
                        </a:rPr>
                        <a:t>!Supervisionado</a:t>
                      </a:r>
                      <a:endParaRPr lang="pt-PT" noProof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noProof="0" dirty="0">
                          <a:solidFill>
                            <a:schemeClr val="tx1"/>
                          </a:solidFill>
                        </a:rPr>
                        <a:t>Por Reforço</a:t>
                      </a:r>
                      <a:endParaRPr lang="pt-PT" noProof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900810"/>
                  </a:ext>
                </a:extLst>
              </a:tr>
              <a:tr h="1102813">
                <a:tc>
                  <a:txBody>
                    <a:bodyPr/>
                    <a:lstStyle/>
                    <a:p>
                      <a:pPr algn="ctr"/>
                      <a:r>
                        <a:rPr lang="pt-PT" b="1" noProof="0" dirty="0">
                          <a:solidFill>
                            <a:schemeClr val="bg1"/>
                          </a:solidFill>
                        </a:rPr>
                        <a:t>Objectivo</a:t>
                      </a:r>
                      <a:endParaRPr lang="pt-PT" b="1" noProof="0" dirty="0">
                        <a:solidFill>
                          <a:schemeClr val="bg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noProof="0" dirty="0">
                          <a:solidFill>
                            <a:schemeClr val="tx1"/>
                          </a:solidFill>
                        </a:rPr>
                        <a:t>Prever saídas</a:t>
                      </a:r>
                      <a:endParaRPr lang="pt-PT" noProof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noProof="0" dirty="0">
                          <a:solidFill>
                            <a:schemeClr val="tx1"/>
                          </a:solidFill>
                        </a:rPr>
                        <a:t>Descobrir padrões</a:t>
                      </a:r>
                      <a:endParaRPr lang="pt-PT" noProof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noProof="0" dirty="0">
                          <a:solidFill>
                            <a:schemeClr val="tx1"/>
                          </a:solidFill>
                        </a:rPr>
                        <a:t>Aprender uma série de acções</a:t>
                      </a:r>
                      <a:endParaRPr lang="pt-PT" noProof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1749829"/>
                  </a:ext>
                </a:extLst>
              </a:tr>
              <a:tr h="781159">
                <a:tc>
                  <a:txBody>
                    <a:bodyPr/>
                    <a:lstStyle/>
                    <a:p>
                      <a:pPr algn="ctr"/>
                      <a:r>
                        <a:rPr lang="pt-PT" b="1" noProof="0" dirty="0">
                          <a:solidFill>
                            <a:schemeClr val="bg1"/>
                          </a:solidFill>
                        </a:rPr>
                        <a:t>Aplicação</a:t>
                      </a:r>
                      <a:endParaRPr lang="pt-PT" b="1" noProof="0" dirty="0">
                        <a:solidFill>
                          <a:schemeClr val="bg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noProof="0" dirty="0">
                          <a:solidFill>
                            <a:schemeClr val="tx1"/>
                          </a:solidFill>
                        </a:rPr>
                        <a:t>Avaliação de Risco</a:t>
                      </a:r>
                      <a:endParaRPr lang="pt-PT" noProof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noProof="0" dirty="0">
                          <a:solidFill>
                            <a:schemeClr val="tx1"/>
                          </a:solidFill>
                        </a:rPr>
                        <a:t>Sistemas de Recomendação</a:t>
                      </a:r>
                      <a:endParaRPr lang="pt-PT" noProof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noProof="0" dirty="0">
                          <a:solidFill>
                            <a:schemeClr val="tx1"/>
                          </a:solidFill>
                        </a:rPr>
                        <a:t>Auto-piloto de carros, </a:t>
                      </a:r>
                      <a:r>
                        <a:rPr lang="pt-PT" noProof="0" dirty="0" err="1">
                          <a:solidFill>
                            <a:schemeClr val="tx1"/>
                          </a:solidFill>
                        </a:rPr>
                        <a:t>Video</a:t>
                      </a:r>
                      <a:r>
                        <a:rPr lang="pt-PT" noProof="0" dirty="0">
                          <a:solidFill>
                            <a:schemeClr val="tx1"/>
                          </a:solidFill>
                        </a:rPr>
                        <a:t> Games</a:t>
                      </a:r>
                      <a:endParaRPr lang="pt-PT" noProof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0748774"/>
                  </a:ext>
                </a:extLst>
              </a:tr>
              <a:tr h="781159">
                <a:tc>
                  <a:txBody>
                    <a:bodyPr/>
                    <a:lstStyle/>
                    <a:p>
                      <a:pPr algn="ctr"/>
                      <a:r>
                        <a:rPr lang="pt-PT" b="1" noProof="0" dirty="0">
                          <a:solidFill>
                            <a:schemeClr val="bg1"/>
                          </a:solidFill>
                        </a:rPr>
                        <a:t>Algoritmos</a:t>
                      </a:r>
                      <a:endParaRPr lang="pt-PT" b="1" noProof="0" dirty="0">
                        <a:solidFill>
                          <a:schemeClr val="bg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noProof="0" dirty="0">
                          <a:solidFill>
                            <a:schemeClr val="tx1"/>
                          </a:solidFill>
                        </a:rPr>
                        <a:t>Linear </a:t>
                      </a:r>
                      <a:r>
                        <a:rPr lang="pt-PT" noProof="0" dirty="0" err="1">
                          <a:solidFill>
                            <a:schemeClr val="tx1"/>
                          </a:solidFill>
                        </a:rPr>
                        <a:t>Regression</a:t>
                      </a:r>
                      <a:r>
                        <a:rPr lang="pt-PT" noProof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pt-PT" noProof="0" dirty="0" err="1">
                          <a:solidFill>
                            <a:schemeClr val="tx1"/>
                          </a:solidFill>
                        </a:rPr>
                        <a:t>Logistic</a:t>
                      </a:r>
                      <a:r>
                        <a:rPr lang="pt-PT" noProof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noProof="0" dirty="0">
                          <a:solidFill>
                            <a:schemeClr val="tx1"/>
                          </a:solidFill>
                        </a:rPr>
                        <a:t>Regression, SVM, KNN</a:t>
                      </a:r>
                      <a:endParaRPr lang="pt-PT" noProof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noProof="0" dirty="0">
                          <a:solidFill>
                            <a:schemeClr val="tx1"/>
                          </a:solidFill>
                        </a:rPr>
                        <a:t>K-</a:t>
                      </a:r>
                      <a:r>
                        <a:rPr lang="pt-PT" noProof="0" dirty="0" err="1">
                          <a:solidFill>
                            <a:schemeClr val="tx1"/>
                          </a:solidFill>
                        </a:rPr>
                        <a:t>means</a:t>
                      </a:r>
                      <a:r>
                        <a:rPr lang="pt-PT" noProof="0" dirty="0">
                          <a:solidFill>
                            <a:schemeClr val="tx1"/>
                          </a:solidFill>
                        </a:rPr>
                        <a:t>, C-</a:t>
                      </a:r>
                      <a:r>
                        <a:rPr lang="pt-PT" noProof="0" dirty="0" err="1">
                          <a:solidFill>
                            <a:schemeClr val="tx1"/>
                          </a:solidFill>
                        </a:rPr>
                        <a:t>means</a:t>
                      </a:r>
                      <a:r>
                        <a:rPr lang="pt-PT" noProof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pt-PT" noProof="0" dirty="0" err="1">
                          <a:solidFill>
                            <a:schemeClr val="tx1"/>
                          </a:solidFill>
                        </a:rPr>
                        <a:t>Apriori</a:t>
                      </a:r>
                      <a:endParaRPr lang="pt-PT" noProof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Q</a:t>
                      </a:r>
                      <a:r>
                        <a:rPr lang="pt-PT" noProof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-Learning, SARSA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48037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35700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title"/>
          </p:nvPr>
        </p:nvSpPr>
        <p:spPr>
          <a:xfrm>
            <a:off x="3524977" y="2739888"/>
            <a:ext cx="4905798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Aplicações – Aprendizagem por Reforço</a:t>
            </a:r>
            <a:endParaRPr dirty="0"/>
          </a:p>
        </p:txBody>
      </p:sp>
      <p:sp>
        <p:nvSpPr>
          <p:cNvPr id="212" name="Google Shape;212;p30"/>
          <p:cNvSpPr txBox="1">
            <a:spLocks noGrp="1"/>
          </p:cNvSpPr>
          <p:nvPr>
            <p:ph type="title" idx="2"/>
          </p:nvPr>
        </p:nvSpPr>
        <p:spPr>
          <a:xfrm>
            <a:off x="4047175" y="1561813"/>
            <a:ext cx="1977000" cy="11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1484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04CF2D-ADA0-A0C8-68D7-B2F537190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Robótica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FA4F4CE-CA21-0974-FA70-F4EE89994F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14300" indent="0" algn="just">
              <a:buNone/>
            </a:pPr>
            <a:r>
              <a:rPr lang="pt-PT" sz="1800" dirty="0">
                <a:latin typeface="Michroma" panose="020B0604020202020204" charset="0"/>
              </a:rPr>
              <a:t>Com o uso dessa técnica, os robôs podem aprender a executar tarefas complexas, como a manipulação de objectos e navegação em ambientes desconhecidos.</a:t>
            </a:r>
          </a:p>
        </p:txBody>
      </p:sp>
      <p:pic>
        <p:nvPicPr>
          <p:cNvPr id="8" name="Picture 7" descr="Coinbot - Joint research project of Sber Robotics Laboratory and Microsoft  Research.">
            <a:extLst>
              <a:ext uri="{FF2B5EF4-FFF2-40B4-BE49-F238E27FC236}">
                <a16:creationId xmlns:a16="http://schemas.microsoft.com/office/drawing/2014/main" id="{CAB254CE-A4F7-9848-6353-4FDB56737B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89" r="13740"/>
          <a:stretch/>
        </p:blipFill>
        <p:spPr bwMode="auto">
          <a:xfrm>
            <a:off x="713100" y="795150"/>
            <a:ext cx="2834420" cy="3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370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04CF2D-ADA0-A0C8-68D7-B2F537190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Controle de Processos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FA4F4CE-CA21-0974-FA70-F4EE89994F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14300" indent="0" algn="just">
              <a:buNone/>
            </a:pPr>
            <a:r>
              <a:rPr lang="pt-PT" sz="1800" dirty="0">
                <a:latin typeface="Michroma" panose="020B0604020202020204" charset="0"/>
              </a:rPr>
              <a:t>Por exemplo, em usinas de energia, é possível utilizar algoritmos de Aprendizado por Reforço para optimizar o uso de recursos e maximizar a eficiência energética.</a:t>
            </a:r>
          </a:p>
        </p:txBody>
      </p:sp>
      <p:pic>
        <p:nvPicPr>
          <p:cNvPr id="2" name="Picture 1" descr="Usina nuclear, cor plana, vetorial, ilustração, 2d, caricatura, paisagem,  de, instalação industrial, com | Vetor Premium">
            <a:extLst>
              <a:ext uri="{FF2B5EF4-FFF2-40B4-BE49-F238E27FC236}">
                <a16:creationId xmlns:a16="http://schemas.microsoft.com/office/drawing/2014/main" id="{CB2EB57C-6E83-1CDE-2FF0-369D32393C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2" r="5224"/>
          <a:stretch/>
        </p:blipFill>
        <p:spPr bwMode="auto">
          <a:xfrm>
            <a:off x="713100" y="795150"/>
            <a:ext cx="3048101" cy="3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796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04CF2D-ADA0-A0C8-68D7-B2F537190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4749300" y="-21844"/>
            <a:ext cx="3681600" cy="1050300"/>
          </a:xfrm>
        </p:spPr>
        <p:txBody>
          <a:bodyPr/>
          <a:lstStyle/>
          <a:p>
            <a:r>
              <a:rPr lang="pt-PT" dirty="0"/>
              <a:t>Finanças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FA4F4CE-CA21-0974-FA70-F4EE89994F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4749300" y="1073545"/>
            <a:ext cx="3681600" cy="2579100"/>
          </a:xfrm>
        </p:spPr>
        <p:txBody>
          <a:bodyPr/>
          <a:lstStyle/>
          <a:p>
            <a:pPr marL="114300" indent="0" algn="just">
              <a:buNone/>
            </a:pPr>
            <a:r>
              <a:rPr lang="pt-PT" sz="1800" dirty="0">
                <a:latin typeface="Michroma" panose="020B0604020202020204" charset="0"/>
              </a:rPr>
              <a:t>A dinâmica dos mercados financeiros é complexa, com propriedades estatísticas que mudam com o tempo.</a:t>
            </a:r>
          </a:p>
          <a:p>
            <a:pPr marL="114300" indent="0" algn="just">
              <a:buNone/>
            </a:pPr>
            <a:endParaRPr lang="pt-PT" sz="1800" dirty="0">
              <a:latin typeface="Michroma" panose="020B0604020202020204" charset="0"/>
            </a:endParaRPr>
          </a:p>
          <a:p>
            <a:pPr marL="114300" indent="0" algn="just">
              <a:buNone/>
            </a:pPr>
            <a:r>
              <a:rPr lang="pt-PT" sz="1800" dirty="0">
                <a:latin typeface="Michroma" panose="020B0604020202020204" charset="0"/>
              </a:rPr>
              <a:t>A RL pode auxiliar na análise de risco e na tomada de decisões de investimento, identificando oportunidades e minimizando perdas</a:t>
            </a:r>
          </a:p>
        </p:txBody>
      </p:sp>
      <p:pic>
        <p:nvPicPr>
          <p:cNvPr id="3" name="Picture 2" descr="Dicas de como manter as finanças pessoais em dia num momento tão  complicado. - Hubb Seguros e Benefícios">
            <a:extLst>
              <a:ext uri="{FF2B5EF4-FFF2-40B4-BE49-F238E27FC236}">
                <a16:creationId xmlns:a16="http://schemas.microsoft.com/office/drawing/2014/main" id="{77DD097B-C885-3C16-2B43-61978B9B5C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9" r="18144"/>
          <a:stretch/>
        </p:blipFill>
        <p:spPr bwMode="auto">
          <a:xfrm>
            <a:off x="713100" y="795150"/>
            <a:ext cx="3158400" cy="3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575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04CF2D-ADA0-A0C8-68D7-B2F537190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4749300" y="-21844"/>
            <a:ext cx="3681600" cy="1050300"/>
          </a:xfrm>
        </p:spPr>
        <p:txBody>
          <a:bodyPr/>
          <a:lstStyle/>
          <a:p>
            <a:r>
              <a:rPr lang="pt-PT" dirty="0"/>
              <a:t>Saúde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FA4F4CE-CA21-0974-FA70-F4EE89994F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3791712" y="1073545"/>
            <a:ext cx="4639188" cy="2579100"/>
          </a:xfrm>
        </p:spPr>
        <p:txBody>
          <a:bodyPr/>
          <a:lstStyle/>
          <a:p>
            <a:pPr marL="114300" indent="0" algn="just">
              <a:buNone/>
            </a:pPr>
            <a:r>
              <a:rPr lang="pt-PT" sz="1800" dirty="0">
                <a:latin typeface="Michroma" panose="020B0604020202020204" charset="0"/>
              </a:rPr>
              <a:t>A RL pode auxiliar no desenvolvimento de planos de tratamento personalizados para pacientes, </a:t>
            </a:r>
            <a:r>
              <a:rPr lang="pt-PT" sz="1800" dirty="0" err="1">
                <a:latin typeface="Michroma" panose="020B0604020202020204" charset="0"/>
              </a:rPr>
              <a:t>otimizando</a:t>
            </a:r>
            <a:r>
              <a:rPr lang="pt-PT" sz="1800" dirty="0">
                <a:latin typeface="Michroma" panose="020B0604020202020204" charset="0"/>
              </a:rPr>
              <a:t> resultados e minimizando efeitos colaterais.</a:t>
            </a:r>
          </a:p>
          <a:p>
            <a:pPr marL="114300" indent="0" algn="just">
              <a:buNone/>
            </a:pPr>
            <a:endParaRPr lang="pt-PT" sz="1800" dirty="0">
              <a:latin typeface="Michroma" panose="020B0604020202020204" charset="0"/>
            </a:endParaRPr>
          </a:p>
          <a:p>
            <a:pPr marL="114300" indent="0" algn="just">
              <a:buNone/>
            </a:pPr>
            <a:r>
              <a:rPr lang="pt-PT" sz="1800" dirty="0">
                <a:latin typeface="Michroma" panose="020B0604020202020204" charset="0"/>
              </a:rPr>
              <a:t>A RL pode acelerar o processo de descoberta de fármacos, simulando interacções entre moléculas e identificando candidatos promissores para testes.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2578B9-5909-A2D0-1A2D-42253AAD9B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6" r="13186"/>
          <a:stretch/>
        </p:blipFill>
        <p:spPr bwMode="auto">
          <a:xfrm>
            <a:off x="331896" y="1280809"/>
            <a:ext cx="3281927" cy="3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017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A5B9EA-240C-29ED-822F-63E4E4BB6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pt-PT" sz="1600" i="1" dirty="0"/>
              <a:t>Como se aprende a escolher acções apenas interagindo com um ambiente desconhecido, sem dados históricos?</a:t>
            </a:r>
            <a:br>
              <a:rPr lang="pt-PT" sz="1600" i="1" dirty="0"/>
            </a:br>
            <a:br>
              <a:rPr lang="pt-PT" sz="1600" i="1" dirty="0"/>
            </a:br>
            <a:r>
              <a:rPr lang="pt-PT" sz="1600" i="1" dirty="0"/>
              <a:t>Como obter exemplos do comportamento correcto e representativo para qualquer situação nesse ambiente?</a:t>
            </a:r>
          </a:p>
        </p:txBody>
      </p:sp>
      <p:pic>
        <p:nvPicPr>
          <p:cNvPr id="7" name="Google Shape;206;p29">
            <a:extLst>
              <a:ext uri="{FF2B5EF4-FFF2-40B4-BE49-F238E27FC236}">
                <a16:creationId xmlns:a16="http://schemas.microsoft.com/office/drawing/2014/main" id="{45E2D485-5152-8E81-39E0-3121CD40F5A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l="33404"/>
          <a:stretch/>
        </p:blipFill>
        <p:spPr>
          <a:xfrm>
            <a:off x="713225" y="284974"/>
            <a:ext cx="1227257" cy="1194819"/>
          </a:xfrm>
          <a:prstGeom prst="ellipse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9584D0-0BA6-04EE-574D-F09986EA3970}"/>
              </a:ext>
            </a:extLst>
          </p:cNvPr>
          <p:cNvSpPr txBox="1"/>
          <p:nvPr/>
        </p:nvSpPr>
        <p:spPr>
          <a:xfrm>
            <a:off x="2226669" y="651550"/>
            <a:ext cx="4090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>
                <a:solidFill>
                  <a:schemeClr val="accent1"/>
                </a:solidFill>
                <a:latin typeface="Michroma" panose="020B0604020202020204" charset="0"/>
              </a:rPr>
              <a:t>Motivação!</a:t>
            </a:r>
          </a:p>
        </p:txBody>
      </p:sp>
    </p:spTree>
    <p:extLst>
      <p:ext uri="{BB962C8B-B14F-4D97-AF65-F5344CB8AC3E}">
        <p14:creationId xmlns:p14="http://schemas.microsoft.com/office/powerpoint/2010/main" val="40314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04CF2D-ADA0-A0C8-68D7-B2F537190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4749300" y="-21844"/>
            <a:ext cx="3681600" cy="1050300"/>
          </a:xfrm>
        </p:spPr>
        <p:txBody>
          <a:bodyPr/>
          <a:lstStyle/>
          <a:p>
            <a:r>
              <a:rPr lang="pt-PT" dirty="0"/>
              <a:t>Jogos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FA4F4CE-CA21-0974-FA70-F4EE89994F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4133088" y="1073545"/>
            <a:ext cx="4297812" cy="2579100"/>
          </a:xfrm>
        </p:spPr>
        <p:txBody>
          <a:bodyPr/>
          <a:lstStyle/>
          <a:p>
            <a:pPr algn="just"/>
            <a:r>
              <a:rPr lang="pt-PT" sz="1800" dirty="0">
                <a:latin typeface="Michroma" panose="020B0604020202020204" charset="0"/>
              </a:rPr>
              <a:t>Área com destaque</a:t>
            </a:r>
          </a:p>
          <a:p>
            <a:pPr algn="just"/>
            <a:endParaRPr lang="pt-PT" sz="1800" dirty="0">
              <a:latin typeface="Michroma" panose="020B0604020202020204" charset="0"/>
            </a:endParaRPr>
          </a:p>
          <a:p>
            <a:pPr algn="just"/>
            <a:r>
              <a:rPr lang="pt-PT" sz="1800" dirty="0">
                <a:latin typeface="Michroma" panose="020B0604020202020204" charset="0"/>
              </a:rPr>
              <a:t>Algoritmos aprendem e refinam estratégias com feedback do ambiente do jogo, superando jogadores humanos.</a:t>
            </a:r>
          </a:p>
          <a:p>
            <a:pPr algn="just"/>
            <a:endParaRPr lang="pt-PT" sz="1800" dirty="0">
              <a:latin typeface="Michroma" panose="020B0604020202020204" charset="0"/>
            </a:endParaRPr>
          </a:p>
          <a:p>
            <a:pPr algn="just"/>
            <a:r>
              <a:rPr lang="pt-PT" sz="1800" b="1" dirty="0">
                <a:latin typeface="Michroma" panose="020B0604020202020204" charset="0"/>
              </a:rPr>
              <a:t>Exemplo</a:t>
            </a:r>
            <a:r>
              <a:rPr lang="pt-PT" sz="1800" dirty="0">
                <a:latin typeface="Michroma" panose="020B0604020202020204" charset="0"/>
              </a:rPr>
              <a:t>: </a:t>
            </a:r>
            <a:r>
              <a:rPr lang="pt-PT" sz="1800" dirty="0" err="1">
                <a:highlight>
                  <a:srgbClr val="000080"/>
                </a:highlight>
                <a:latin typeface="Michroma" panose="020B0604020202020204" charset="0"/>
              </a:rPr>
              <a:t>AlphaZero</a:t>
            </a:r>
            <a:endParaRPr lang="pt-PT" sz="1800" dirty="0">
              <a:highlight>
                <a:srgbClr val="000080"/>
              </a:highlight>
              <a:latin typeface="Michroma" panose="020B0604020202020204" charset="0"/>
            </a:endParaRPr>
          </a:p>
          <a:p>
            <a:pPr marL="114300" indent="0" algn="just">
              <a:buNone/>
            </a:pPr>
            <a:r>
              <a:rPr lang="pt-PT" sz="1800" dirty="0">
                <a:latin typeface="Michroma" panose="020B0604020202020204" charset="0"/>
              </a:rPr>
              <a:t>	Domina diversos jogos, incluindo xadrez, </a:t>
            </a:r>
            <a:r>
              <a:rPr lang="pt-PT" sz="1800" dirty="0" err="1">
                <a:latin typeface="Michroma" panose="020B0604020202020204" charset="0"/>
              </a:rPr>
              <a:t>Go</a:t>
            </a:r>
            <a:r>
              <a:rPr lang="pt-PT" sz="1800" dirty="0">
                <a:latin typeface="Michroma" panose="020B0604020202020204" charset="0"/>
              </a:rPr>
              <a:t> e </a:t>
            </a:r>
            <a:r>
              <a:rPr lang="pt-PT" sz="1800" dirty="0" err="1">
                <a:latin typeface="Michroma" panose="020B0604020202020204" charset="0"/>
              </a:rPr>
              <a:t>Shogi</a:t>
            </a:r>
            <a:r>
              <a:rPr lang="pt-PT" sz="1800" dirty="0">
                <a:latin typeface="Michroma" panose="020B0604020202020204" charset="0"/>
              </a:rPr>
              <a:t>, sem nenhum conhecimento prévio das regras ou estratégias.</a:t>
            </a:r>
          </a:p>
        </p:txBody>
      </p:sp>
      <p:pic>
        <p:nvPicPr>
          <p:cNvPr id="2" name="Picture 1" descr="How the Artificial Intelligence Program AlphaZero Mastered Its Games | The  New Yorker">
            <a:extLst>
              <a:ext uri="{FF2B5EF4-FFF2-40B4-BE49-F238E27FC236}">
                <a16:creationId xmlns:a16="http://schemas.microsoft.com/office/drawing/2014/main" id="{94506409-4A3C-4238-81F5-148926ECEB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82"/>
          <a:stretch/>
        </p:blipFill>
        <p:spPr bwMode="auto">
          <a:xfrm>
            <a:off x="713100" y="795150"/>
            <a:ext cx="2834420" cy="3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377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2718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>
            <a:spLocks noGrp="1"/>
          </p:cNvSpPr>
          <p:nvPr>
            <p:ph type="title"/>
          </p:nvPr>
        </p:nvSpPr>
        <p:spPr>
          <a:xfrm>
            <a:off x="720000" y="470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Tabela de Tópicos</a:t>
            </a:r>
            <a:endParaRPr dirty="0"/>
          </a:p>
        </p:txBody>
      </p:sp>
      <p:sp>
        <p:nvSpPr>
          <p:cNvPr id="188" name="Google Shape;188;p28"/>
          <p:cNvSpPr txBox="1">
            <a:spLocks noGrp="1"/>
          </p:cNvSpPr>
          <p:nvPr>
            <p:ph type="title" idx="2"/>
          </p:nvPr>
        </p:nvSpPr>
        <p:spPr>
          <a:xfrm>
            <a:off x="720004" y="1511300"/>
            <a:ext cx="1299300" cy="5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title" idx="3"/>
          </p:nvPr>
        </p:nvSpPr>
        <p:spPr>
          <a:xfrm>
            <a:off x="720004" y="3097107"/>
            <a:ext cx="1299300" cy="5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title" idx="4"/>
          </p:nvPr>
        </p:nvSpPr>
        <p:spPr>
          <a:xfrm>
            <a:off x="3188400" y="1511309"/>
            <a:ext cx="1296900" cy="5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91" name="Google Shape;191;p28"/>
          <p:cNvSpPr txBox="1">
            <a:spLocks noGrp="1"/>
          </p:cNvSpPr>
          <p:nvPr>
            <p:ph type="title" idx="5"/>
          </p:nvPr>
        </p:nvSpPr>
        <p:spPr>
          <a:xfrm>
            <a:off x="3188400" y="3097101"/>
            <a:ext cx="1296900" cy="5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title" idx="6"/>
          </p:nvPr>
        </p:nvSpPr>
        <p:spPr>
          <a:xfrm>
            <a:off x="5654396" y="1511309"/>
            <a:ext cx="1296900" cy="5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title" idx="7"/>
          </p:nvPr>
        </p:nvSpPr>
        <p:spPr>
          <a:xfrm>
            <a:off x="5654396" y="3097101"/>
            <a:ext cx="1296900" cy="5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94" name="Google Shape;194;p28"/>
          <p:cNvSpPr txBox="1">
            <a:spLocks noGrp="1"/>
          </p:cNvSpPr>
          <p:nvPr>
            <p:ph type="subTitle" idx="1"/>
          </p:nvPr>
        </p:nvSpPr>
        <p:spPr>
          <a:xfrm>
            <a:off x="720004" y="2001376"/>
            <a:ext cx="2239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Objectivos</a:t>
            </a:r>
            <a:endParaRPr dirty="0"/>
          </a:p>
        </p:txBody>
      </p:sp>
      <p:sp>
        <p:nvSpPr>
          <p:cNvPr id="195" name="Google Shape;195;p28"/>
          <p:cNvSpPr txBox="1">
            <a:spLocks noGrp="1"/>
          </p:cNvSpPr>
          <p:nvPr>
            <p:ph type="subTitle" idx="8"/>
          </p:nvPr>
        </p:nvSpPr>
        <p:spPr>
          <a:xfrm>
            <a:off x="3188400" y="2001376"/>
            <a:ext cx="2239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Aprendizagem por Reforço</a:t>
            </a:r>
            <a:endParaRPr dirty="0"/>
          </a:p>
        </p:txBody>
      </p:sp>
      <p:sp>
        <p:nvSpPr>
          <p:cNvPr id="196" name="Google Shape;196;p28"/>
          <p:cNvSpPr txBox="1">
            <a:spLocks noGrp="1"/>
          </p:cNvSpPr>
          <p:nvPr>
            <p:ph type="subTitle" idx="9"/>
          </p:nvPr>
        </p:nvSpPr>
        <p:spPr>
          <a:xfrm>
            <a:off x="5654396" y="2001376"/>
            <a:ext cx="2239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Aprendizado Supervisionado</a:t>
            </a:r>
          </a:p>
        </p:txBody>
      </p:sp>
      <p:sp>
        <p:nvSpPr>
          <p:cNvPr id="197" name="Google Shape;197;p28"/>
          <p:cNvSpPr txBox="1">
            <a:spLocks noGrp="1"/>
          </p:cNvSpPr>
          <p:nvPr>
            <p:ph type="subTitle" idx="13"/>
          </p:nvPr>
        </p:nvSpPr>
        <p:spPr>
          <a:xfrm>
            <a:off x="720004" y="3587250"/>
            <a:ext cx="2239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Aprendizado !Supervisionado</a:t>
            </a:r>
            <a:endParaRPr dirty="0"/>
          </a:p>
        </p:txBody>
      </p:sp>
      <p:sp>
        <p:nvSpPr>
          <p:cNvPr id="198" name="Google Shape;198;p28"/>
          <p:cNvSpPr txBox="1">
            <a:spLocks noGrp="1"/>
          </p:cNvSpPr>
          <p:nvPr>
            <p:ph type="subTitle" idx="14"/>
          </p:nvPr>
        </p:nvSpPr>
        <p:spPr>
          <a:xfrm>
            <a:off x="3188400" y="3587250"/>
            <a:ext cx="2239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Supervisionado VS !Supervisionado</a:t>
            </a:r>
          </a:p>
        </p:txBody>
      </p:sp>
      <p:sp>
        <p:nvSpPr>
          <p:cNvPr id="199" name="Google Shape;199;p28"/>
          <p:cNvSpPr txBox="1">
            <a:spLocks noGrp="1"/>
          </p:cNvSpPr>
          <p:nvPr>
            <p:ph type="subTitle" idx="15"/>
          </p:nvPr>
        </p:nvSpPr>
        <p:spPr>
          <a:xfrm>
            <a:off x="5654396" y="3587250"/>
            <a:ext cx="2239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PT" dirty="0"/>
              <a:t>Aplicações – Aprendizagem por Reforço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title"/>
          </p:nvPr>
        </p:nvSpPr>
        <p:spPr>
          <a:xfrm>
            <a:off x="4047175" y="2739888"/>
            <a:ext cx="438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Objectivos</a:t>
            </a:r>
            <a:endParaRPr dirty="0"/>
          </a:p>
        </p:txBody>
      </p:sp>
      <p:sp>
        <p:nvSpPr>
          <p:cNvPr id="212" name="Google Shape;212;p30"/>
          <p:cNvSpPr txBox="1">
            <a:spLocks noGrp="1"/>
          </p:cNvSpPr>
          <p:nvPr>
            <p:ph type="title" idx="2"/>
          </p:nvPr>
        </p:nvSpPr>
        <p:spPr>
          <a:xfrm>
            <a:off x="4047175" y="1561813"/>
            <a:ext cx="1977000" cy="11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>
            <a:spLocks noGrp="1"/>
          </p:cNvSpPr>
          <p:nvPr>
            <p:ph type="title"/>
          </p:nvPr>
        </p:nvSpPr>
        <p:spPr>
          <a:xfrm>
            <a:off x="720000" y="470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Objectivos</a:t>
            </a:r>
            <a:endParaRPr dirty="0"/>
          </a:p>
        </p:txBody>
      </p:sp>
      <p:sp>
        <p:nvSpPr>
          <p:cNvPr id="218" name="Google Shape;218;p31"/>
          <p:cNvSpPr txBox="1">
            <a:spLocks noGrp="1"/>
          </p:cNvSpPr>
          <p:nvPr>
            <p:ph type="subTitle" idx="4"/>
          </p:nvPr>
        </p:nvSpPr>
        <p:spPr>
          <a:xfrm>
            <a:off x="4232675" y="1589950"/>
            <a:ext cx="3167418" cy="43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Objectivos Específicos</a:t>
            </a:r>
            <a:endParaRPr dirty="0"/>
          </a:p>
        </p:txBody>
      </p:sp>
      <p:sp>
        <p:nvSpPr>
          <p:cNvPr id="219" name="Google Shape;219;p31"/>
          <p:cNvSpPr txBox="1">
            <a:spLocks noGrp="1"/>
          </p:cNvSpPr>
          <p:nvPr>
            <p:ph type="subTitle" idx="1"/>
          </p:nvPr>
        </p:nvSpPr>
        <p:spPr>
          <a:xfrm>
            <a:off x="4232674" y="1951398"/>
            <a:ext cx="3167418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/>
              <a:t>Definir o conceito de Aprendizagem por Reforço;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/>
              <a:t>Comparar a Aprendizagem por Reforço com as aprendizagens supervisionada e não supervisionada.</a:t>
            </a:r>
            <a:endParaRPr sz="1600" dirty="0"/>
          </a:p>
        </p:txBody>
      </p:sp>
      <p:sp>
        <p:nvSpPr>
          <p:cNvPr id="220" name="Google Shape;220;p31"/>
          <p:cNvSpPr txBox="1">
            <a:spLocks noGrp="1"/>
          </p:cNvSpPr>
          <p:nvPr>
            <p:ph type="subTitle" idx="2"/>
          </p:nvPr>
        </p:nvSpPr>
        <p:spPr>
          <a:xfrm>
            <a:off x="720000" y="1951398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600" dirty="0"/>
              <a:t>Abordar sobre a Aprendizagem por Reforço</a:t>
            </a:r>
          </a:p>
        </p:txBody>
      </p:sp>
      <p:sp>
        <p:nvSpPr>
          <p:cNvPr id="221" name="Google Shape;221;p31"/>
          <p:cNvSpPr txBox="1">
            <a:spLocks noGrp="1"/>
          </p:cNvSpPr>
          <p:nvPr>
            <p:ph type="subTitle" idx="3"/>
          </p:nvPr>
        </p:nvSpPr>
        <p:spPr>
          <a:xfrm>
            <a:off x="720000" y="1589950"/>
            <a:ext cx="2505600" cy="43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Objectivo Geral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>
            <a:spLocks noGrp="1"/>
          </p:cNvSpPr>
          <p:nvPr>
            <p:ph type="title"/>
          </p:nvPr>
        </p:nvSpPr>
        <p:spPr>
          <a:xfrm>
            <a:off x="720000" y="470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Tabela de Tópicos</a:t>
            </a:r>
            <a:endParaRPr dirty="0"/>
          </a:p>
        </p:txBody>
      </p:sp>
      <p:sp>
        <p:nvSpPr>
          <p:cNvPr id="188" name="Google Shape;188;p28"/>
          <p:cNvSpPr txBox="1">
            <a:spLocks noGrp="1"/>
          </p:cNvSpPr>
          <p:nvPr>
            <p:ph type="title" idx="2"/>
          </p:nvPr>
        </p:nvSpPr>
        <p:spPr>
          <a:xfrm>
            <a:off x="720004" y="1511300"/>
            <a:ext cx="1299300" cy="5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title" idx="3"/>
          </p:nvPr>
        </p:nvSpPr>
        <p:spPr>
          <a:xfrm>
            <a:off x="720004" y="3097107"/>
            <a:ext cx="1299300" cy="5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title" idx="4"/>
          </p:nvPr>
        </p:nvSpPr>
        <p:spPr>
          <a:xfrm>
            <a:off x="3188400" y="1511309"/>
            <a:ext cx="1296900" cy="5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91" name="Google Shape;191;p28"/>
          <p:cNvSpPr txBox="1">
            <a:spLocks noGrp="1"/>
          </p:cNvSpPr>
          <p:nvPr>
            <p:ph type="title" idx="5"/>
          </p:nvPr>
        </p:nvSpPr>
        <p:spPr>
          <a:xfrm>
            <a:off x="3188400" y="3097101"/>
            <a:ext cx="1296900" cy="5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title" idx="6"/>
          </p:nvPr>
        </p:nvSpPr>
        <p:spPr>
          <a:xfrm>
            <a:off x="5654396" y="1511309"/>
            <a:ext cx="1296900" cy="5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title" idx="7"/>
          </p:nvPr>
        </p:nvSpPr>
        <p:spPr>
          <a:xfrm>
            <a:off x="5654396" y="3097101"/>
            <a:ext cx="1296900" cy="5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94" name="Google Shape;194;p28"/>
          <p:cNvSpPr txBox="1">
            <a:spLocks noGrp="1"/>
          </p:cNvSpPr>
          <p:nvPr>
            <p:ph type="subTitle" idx="1"/>
          </p:nvPr>
        </p:nvSpPr>
        <p:spPr>
          <a:xfrm>
            <a:off x="720004" y="2001376"/>
            <a:ext cx="2239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Objectivos</a:t>
            </a:r>
            <a:endParaRPr dirty="0"/>
          </a:p>
        </p:txBody>
      </p:sp>
      <p:sp>
        <p:nvSpPr>
          <p:cNvPr id="195" name="Google Shape;195;p28"/>
          <p:cNvSpPr txBox="1">
            <a:spLocks noGrp="1"/>
          </p:cNvSpPr>
          <p:nvPr>
            <p:ph type="subTitle" idx="8"/>
          </p:nvPr>
        </p:nvSpPr>
        <p:spPr>
          <a:xfrm>
            <a:off x="3188400" y="2001376"/>
            <a:ext cx="2239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Aprendizagem por Reforço</a:t>
            </a:r>
            <a:endParaRPr dirty="0"/>
          </a:p>
        </p:txBody>
      </p:sp>
      <p:sp>
        <p:nvSpPr>
          <p:cNvPr id="196" name="Google Shape;196;p28"/>
          <p:cNvSpPr txBox="1">
            <a:spLocks noGrp="1"/>
          </p:cNvSpPr>
          <p:nvPr>
            <p:ph type="subTitle" idx="9"/>
          </p:nvPr>
        </p:nvSpPr>
        <p:spPr>
          <a:xfrm>
            <a:off x="5654396" y="2001376"/>
            <a:ext cx="2239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Aprendizado Supervisionado</a:t>
            </a:r>
          </a:p>
        </p:txBody>
      </p:sp>
      <p:sp>
        <p:nvSpPr>
          <p:cNvPr id="197" name="Google Shape;197;p28"/>
          <p:cNvSpPr txBox="1">
            <a:spLocks noGrp="1"/>
          </p:cNvSpPr>
          <p:nvPr>
            <p:ph type="subTitle" idx="13"/>
          </p:nvPr>
        </p:nvSpPr>
        <p:spPr>
          <a:xfrm>
            <a:off x="720004" y="3587250"/>
            <a:ext cx="2239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Aprendizado !Supervisionado</a:t>
            </a:r>
            <a:endParaRPr dirty="0"/>
          </a:p>
        </p:txBody>
      </p:sp>
      <p:sp>
        <p:nvSpPr>
          <p:cNvPr id="198" name="Google Shape;198;p28"/>
          <p:cNvSpPr txBox="1">
            <a:spLocks noGrp="1"/>
          </p:cNvSpPr>
          <p:nvPr>
            <p:ph type="subTitle" idx="14"/>
          </p:nvPr>
        </p:nvSpPr>
        <p:spPr>
          <a:xfrm>
            <a:off x="3188400" y="3587250"/>
            <a:ext cx="2239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Supervisionado VS !Supervisionado</a:t>
            </a:r>
          </a:p>
        </p:txBody>
      </p:sp>
      <p:sp>
        <p:nvSpPr>
          <p:cNvPr id="199" name="Google Shape;199;p28"/>
          <p:cNvSpPr txBox="1">
            <a:spLocks noGrp="1"/>
          </p:cNvSpPr>
          <p:nvPr>
            <p:ph type="subTitle" idx="15"/>
          </p:nvPr>
        </p:nvSpPr>
        <p:spPr>
          <a:xfrm>
            <a:off x="5654396" y="3587250"/>
            <a:ext cx="2239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PT" dirty="0"/>
              <a:t>Aplicações – Aprendizagem por Reforço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34040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title"/>
          </p:nvPr>
        </p:nvSpPr>
        <p:spPr>
          <a:xfrm>
            <a:off x="3524977" y="2739888"/>
            <a:ext cx="4905798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Aprendizagem por Reforço</a:t>
            </a:r>
            <a:endParaRPr dirty="0"/>
          </a:p>
        </p:txBody>
      </p:sp>
      <p:sp>
        <p:nvSpPr>
          <p:cNvPr id="212" name="Google Shape;212;p30"/>
          <p:cNvSpPr txBox="1">
            <a:spLocks noGrp="1"/>
          </p:cNvSpPr>
          <p:nvPr>
            <p:ph type="title" idx="2"/>
          </p:nvPr>
        </p:nvSpPr>
        <p:spPr>
          <a:xfrm>
            <a:off x="4047175" y="1561813"/>
            <a:ext cx="1977000" cy="11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9210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1DA562-7FE5-64B8-9D04-8CC4ACEA30BD}"/>
              </a:ext>
            </a:extLst>
          </p:cNvPr>
          <p:cNvSpPr txBox="1"/>
          <p:nvPr/>
        </p:nvSpPr>
        <p:spPr>
          <a:xfrm>
            <a:off x="746876" y="376928"/>
            <a:ext cx="702901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900" b="1" dirty="0">
                <a:solidFill>
                  <a:schemeClr val="tx1"/>
                </a:solidFill>
                <a:latin typeface="Michroma" panose="020B0604020202020204" charset="0"/>
              </a:rPr>
              <a:t>2. Aprendizagem por Reforço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4A2AF9-EF68-1E31-ADBD-247E8EB8708A}"/>
              </a:ext>
            </a:extLst>
          </p:cNvPr>
          <p:cNvSpPr txBox="1"/>
          <p:nvPr/>
        </p:nvSpPr>
        <p:spPr>
          <a:xfrm>
            <a:off x="746876" y="1144745"/>
            <a:ext cx="7029014" cy="2342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PT" sz="2000" dirty="0">
                <a:solidFill>
                  <a:schemeClr val="tx1"/>
                </a:solidFill>
                <a:latin typeface="Michroma" panose="020B0604020202020204" charset="0"/>
              </a:rPr>
              <a:t>A aprendizagem por reforço é um algoritmo em que o agente aprende na base da tentativa e erro, sendo que por cada erro ele recebe uma punição e por cada acerto, uma recompensa.</a:t>
            </a:r>
          </a:p>
        </p:txBody>
      </p:sp>
    </p:spTree>
    <p:extLst>
      <p:ext uri="{BB962C8B-B14F-4D97-AF65-F5344CB8AC3E}">
        <p14:creationId xmlns:p14="http://schemas.microsoft.com/office/powerpoint/2010/main" val="3766469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I Capability Control Pitch Deck by Slidesgo">
  <a:themeElements>
    <a:clrScheme name="Simple Light">
      <a:dk1>
        <a:srgbClr val="FFFFFF"/>
      </a:dk1>
      <a:lt1>
        <a:srgbClr val="1D0349"/>
      </a:lt1>
      <a:dk2>
        <a:srgbClr val="5D0CDA"/>
      </a:dk2>
      <a:lt2>
        <a:srgbClr val="783AD5"/>
      </a:lt2>
      <a:accent1>
        <a:srgbClr val="B690F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1113</Words>
  <Application>Microsoft Office PowerPoint</Application>
  <PresentationFormat>On-screen Show (16:9)</PresentationFormat>
  <Paragraphs>176</Paragraphs>
  <Slides>31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Open Sans Light</vt:lpstr>
      <vt:lpstr>Nunito Light</vt:lpstr>
      <vt:lpstr>Aptos</vt:lpstr>
      <vt:lpstr>Google Sans</vt:lpstr>
      <vt:lpstr>Michroma</vt:lpstr>
      <vt:lpstr>Open Sans</vt:lpstr>
      <vt:lpstr>Segoe UI</vt:lpstr>
      <vt:lpstr>AI Capability Control Pitch Deck by Slidesgo</vt:lpstr>
      <vt:lpstr>Aprendizado por Reforço</vt:lpstr>
      <vt:lpstr>Discentes:</vt:lpstr>
      <vt:lpstr>Como se aprende a escolher acções apenas interagindo com um ambiente desconhecido, sem dados históricos?  Como obter exemplos do comportamento correcto e representativo para qualquer situação nesse ambiente?</vt:lpstr>
      <vt:lpstr>Tabela de Tópicos</vt:lpstr>
      <vt:lpstr>Objectivos</vt:lpstr>
      <vt:lpstr>1. Objectivos</vt:lpstr>
      <vt:lpstr>Tabela de Tópicos</vt:lpstr>
      <vt:lpstr>Aprendizagem por Reforço</vt:lpstr>
      <vt:lpstr>PowerPoint Presentation</vt:lpstr>
      <vt:lpstr>Tabela de Tópicos</vt:lpstr>
      <vt:lpstr>Aprendizado Supervisionado</vt:lpstr>
      <vt:lpstr>PowerPoint Presentation</vt:lpstr>
      <vt:lpstr>PowerPoint Presentation</vt:lpstr>
      <vt:lpstr>PowerPoint Presentation</vt:lpstr>
      <vt:lpstr>PowerPoint Presentation</vt:lpstr>
      <vt:lpstr>Tabela de Tópicos</vt:lpstr>
      <vt:lpstr>Aprendizado !Supervisionado</vt:lpstr>
      <vt:lpstr>PowerPoint Presentation</vt:lpstr>
      <vt:lpstr>PowerPoint Presentation</vt:lpstr>
      <vt:lpstr>PowerPoint Presentation</vt:lpstr>
      <vt:lpstr>Tabela de Tópicos</vt:lpstr>
      <vt:lpstr>Supervisionado VS !Supervisionado</vt:lpstr>
      <vt:lpstr>PowerPoint Presentation</vt:lpstr>
      <vt:lpstr>PowerPoint Presentation</vt:lpstr>
      <vt:lpstr>Aplicações – Aprendizagem por Reforço</vt:lpstr>
      <vt:lpstr>Robótica</vt:lpstr>
      <vt:lpstr>Controle de Processos</vt:lpstr>
      <vt:lpstr>Finanças</vt:lpstr>
      <vt:lpstr>Saúde</vt:lpstr>
      <vt:lpstr>Jogos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Capability Control Pitch Deck</dc:title>
  <dc:creator>Belarmino Simão Júnior</dc:creator>
  <cp:lastModifiedBy>Belarmino Simão Júnior</cp:lastModifiedBy>
  <cp:revision>11</cp:revision>
  <dcterms:modified xsi:type="dcterms:W3CDTF">2024-04-25T04:44:39Z</dcterms:modified>
</cp:coreProperties>
</file>